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Bebas Neue" panose="020F0502020204030204" pitchFamily="34" charset="0"/>
      <p:regular r:id="rId36"/>
    </p:embeddedFont>
    <p:embeddedFont>
      <p:font typeface="DM Serif Display" pitchFamily="2" charset="0"/>
      <p:regular r:id="rId37"/>
      <p:italic r:id="rId38"/>
    </p:embeddedFont>
    <p:embeddedFont>
      <p:font typeface="Red Hat Text" panose="020B0604020202020204" charset="0"/>
      <p:regular r:id="rId39"/>
      <p:bold r:id="rId40"/>
      <p:italic r:id="rId41"/>
      <p:boldItalic r:id="rId42"/>
    </p:embeddedFont>
    <p:embeddedFont>
      <p:font typeface="Red Hat Text Medium"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ytimes.com/2023/04/02/opinion/democrats-liberalism.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493e961c12_0_1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493e961c12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92d7b445b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792d7b445b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792d7b445b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792d7b445b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792d7b445b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792d7b445b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792d7b445b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792d7b445b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792d7b445b_0_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792d7b445b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792d7b445b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792d7b445b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92d7b445b_0_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792d7b445b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792d7b445b_0_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792d7b445b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92d7b445b_0_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92d7b445b_0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792d7b445b_0_9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792d7b445b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493e961c12_0_1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493e961c12_0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792d7b445b_0_1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792d7b445b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792d7b445b_0_1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792d7b445b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792d7b445b_0_1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792d7b445b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98f91626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98f9162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792d7b445b_0_1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792d7b445b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(could combine with the one before)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792d7b445b_0_1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792d7b445b_0_1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792d7b445b_0_1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792d7b445b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798f91626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798f91626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792d7b445b_0_1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792d7b445b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798f91626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798f91626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92d7b445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792d7b445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798f91626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798f91626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798f916260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798f91626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798f916260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798f91626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792d7b445b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792d7b445b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792d7b445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792d7b445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792d7b445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792d7b445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basic q from slide 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792d7b445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792d7b445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Ezra Klein: </a:t>
            </a:r>
            <a:r>
              <a:rPr lang="en" u="sng">
                <a:solidFill>
                  <a:schemeClr val="hlink"/>
                </a:solidFill>
                <a:hlinkClick r:id="rId3"/>
              </a:rPr>
              <a:t>https://www.nytimes.com/2023/04/02/opinion/democrats-liberalism.html</a:t>
            </a:r>
            <a:endParaRPr/>
          </a:p>
          <a:p>
            <a:pPr marL="457200" lvl="0" indent="-298450" algn="l" rtl="0">
              <a:spcBef>
                <a:spcPts val="0"/>
              </a:spcBef>
              <a:spcAft>
                <a:spcPts val="0"/>
              </a:spcAft>
              <a:buSzPts val="1100"/>
              <a:buAutoNum type="arabicPeriod"/>
            </a:pPr>
            <a:r>
              <a:rPr lang="en"/>
              <a:t>Matt Yglesias: https://www.slowboring.com/p/community-meetings-arent-democracy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92d7b445b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792d7b445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792d7b445b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792d7b445b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792d7b445b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792d7b445b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535000"/>
            <a:ext cx="5641800" cy="15468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100" y="2081297"/>
            <a:ext cx="5641800" cy="43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15100" y="4608500"/>
            <a:ext cx="491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715100" y="535000"/>
            <a:ext cx="5853300" cy="14085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715100" y="1791125"/>
            <a:ext cx="5853300" cy="45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47" name="Google Shape;47;p11"/>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9"/>
        <p:cNvGrpSpPr/>
        <p:nvPr/>
      </p:nvGrpSpPr>
      <p:grpSpPr>
        <a:xfrm>
          <a:off x="0" y="0"/>
          <a:ext cx="0" cy="0"/>
          <a:chOff x="0" y="0"/>
          <a:chExt cx="0" cy="0"/>
        </a:xfrm>
      </p:grpSpPr>
      <p:sp>
        <p:nvSpPr>
          <p:cNvPr id="50" name="Google Shape;50;p13"/>
          <p:cNvSpPr txBox="1">
            <a:spLocks noGrp="1"/>
          </p:cNvSpPr>
          <p:nvPr>
            <p:ph type="title" hasCustomPrompt="1"/>
          </p:nvPr>
        </p:nvSpPr>
        <p:spPr>
          <a:xfrm>
            <a:off x="715100" y="1233700"/>
            <a:ext cx="491700" cy="516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1206800" y="1233700"/>
            <a:ext cx="7222200" cy="516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69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9pPr>
          </a:lstStyle>
          <a:p>
            <a:endParaRPr/>
          </a:p>
        </p:txBody>
      </p:sp>
      <p:sp>
        <p:nvSpPr>
          <p:cNvPr id="53" name="Google Shape;53;p13"/>
          <p:cNvSpPr txBox="1">
            <a:spLocks noGrp="1"/>
          </p:cNvSpPr>
          <p:nvPr>
            <p:ph type="title" idx="3" hasCustomPrompt="1"/>
          </p:nvPr>
        </p:nvSpPr>
        <p:spPr>
          <a:xfrm>
            <a:off x="715100" y="1750000"/>
            <a:ext cx="491700" cy="516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1206800" y="1750000"/>
            <a:ext cx="7222200" cy="516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266300"/>
            <a:ext cx="491700" cy="516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1206800" y="2266300"/>
            <a:ext cx="7222200" cy="516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2782600"/>
            <a:ext cx="491700" cy="516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1206800" y="2782600"/>
            <a:ext cx="7222200" cy="516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9" name="Google Shape;59;p13"/>
          <p:cNvSpPr txBox="1">
            <a:spLocks noGrp="1"/>
          </p:cNvSpPr>
          <p:nvPr>
            <p:ph type="title" idx="9" hasCustomPrompt="1"/>
          </p:nvPr>
        </p:nvSpPr>
        <p:spPr>
          <a:xfrm>
            <a:off x="715100" y="3298900"/>
            <a:ext cx="491700" cy="516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13"/>
          </p:nvPr>
        </p:nvSpPr>
        <p:spPr>
          <a:xfrm>
            <a:off x="1206800" y="3298900"/>
            <a:ext cx="7222200" cy="516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13"/>
          <p:cNvSpPr txBox="1">
            <a:spLocks noGrp="1"/>
          </p:cNvSpPr>
          <p:nvPr>
            <p:ph type="title" idx="14" hasCustomPrompt="1"/>
          </p:nvPr>
        </p:nvSpPr>
        <p:spPr>
          <a:xfrm>
            <a:off x="715100" y="3815200"/>
            <a:ext cx="491700" cy="516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15"/>
          </p:nvPr>
        </p:nvSpPr>
        <p:spPr>
          <a:xfrm>
            <a:off x="1206800" y="3815200"/>
            <a:ext cx="7222200" cy="5163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63" name="Google Shape;63;p13"/>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4"/>
        <p:cNvGrpSpPr/>
        <p:nvPr/>
      </p:nvGrpSpPr>
      <p:grpSpPr>
        <a:xfrm>
          <a:off x="0" y="0"/>
          <a:ext cx="0" cy="0"/>
          <a:chOff x="0" y="0"/>
          <a:chExt cx="0" cy="0"/>
        </a:xfrm>
      </p:grpSpPr>
      <p:sp>
        <p:nvSpPr>
          <p:cNvPr id="65" name="Google Shape;65;p14"/>
          <p:cNvSpPr txBox="1">
            <a:spLocks noGrp="1"/>
          </p:cNvSpPr>
          <p:nvPr>
            <p:ph type="subTitle" idx="1"/>
          </p:nvPr>
        </p:nvSpPr>
        <p:spPr>
          <a:xfrm>
            <a:off x="715100" y="1978975"/>
            <a:ext cx="49083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4"/>
          <p:cNvSpPr txBox="1">
            <a:spLocks noGrp="1"/>
          </p:cNvSpPr>
          <p:nvPr>
            <p:ph type="title"/>
          </p:nvPr>
        </p:nvSpPr>
        <p:spPr>
          <a:xfrm>
            <a:off x="715100" y="535000"/>
            <a:ext cx="7713900" cy="69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a:endParaRPr/>
          </a:p>
        </p:txBody>
      </p:sp>
      <p:sp>
        <p:nvSpPr>
          <p:cNvPr id="67" name="Google Shape;67;p14"/>
          <p:cNvSpPr txBox="1">
            <a:spLocks noGrp="1"/>
          </p:cNvSpPr>
          <p:nvPr>
            <p:ph type="subTitle" idx="2"/>
          </p:nvPr>
        </p:nvSpPr>
        <p:spPr>
          <a:xfrm>
            <a:off x="715100" y="1538875"/>
            <a:ext cx="4908300" cy="516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4"/>
          <p:cNvSpPr txBox="1">
            <a:spLocks noGrp="1"/>
          </p:cNvSpPr>
          <p:nvPr>
            <p:ph type="subTitle" idx="3"/>
          </p:nvPr>
        </p:nvSpPr>
        <p:spPr>
          <a:xfrm>
            <a:off x="715100" y="3326575"/>
            <a:ext cx="49083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4"/>
          <p:cNvSpPr txBox="1">
            <a:spLocks noGrp="1"/>
          </p:cNvSpPr>
          <p:nvPr>
            <p:ph type="subTitle" idx="4"/>
          </p:nvPr>
        </p:nvSpPr>
        <p:spPr>
          <a:xfrm>
            <a:off x="715100" y="2886475"/>
            <a:ext cx="4908300" cy="516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70" name="Google Shape;70;p14"/>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1"/>
        <p:cNvGrpSpPr/>
        <p:nvPr/>
      </p:nvGrpSpPr>
      <p:grpSpPr>
        <a:xfrm>
          <a:off x="0" y="0"/>
          <a:ext cx="0" cy="0"/>
          <a:chOff x="0" y="0"/>
          <a:chExt cx="0" cy="0"/>
        </a:xfrm>
      </p:grpSpPr>
      <p:sp>
        <p:nvSpPr>
          <p:cNvPr id="72" name="Google Shape;72;p15"/>
          <p:cNvSpPr txBox="1">
            <a:spLocks noGrp="1"/>
          </p:cNvSpPr>
          <p:nvPr>
            <p:ph type="subTitle" idx="1"/>
          </p:nvPr>
        </p:nvSpPr>
        <p:spPr>
          <a:xfrm>
            <a:off x="715150" y="2665700"/>
            <a:ext cx="2471400" cy="811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5"/>
          <p:cNvSpPr txBox="1">
            <a:spLocks noGrp="1"/>
          </p:cNvSpPr>
          <p:nvPr>
            <p:ph type="title"/>
          </p:nvPr>
        </p:nvSpPr>
        <p:spPr>
          <a:xfrm>
            <a:off x="715100" y="535000"/>
            <a:ext cx="7713900" cy="69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a:endParaRPr/>
          </a:p>
        </p:txBody>
      </p:sp>
      <p:sp>
        <p:nvSpPr>
          <p:cNvPr id="74" name="Google Shape;74;p15"/>
          <p:cNvSpPr txBox="1">
            <a:spLocks noGrp="1"/>
          </p:cNvSpPr>
          <p:nvPr>
            <p:ph type="subTitle" idx="2"/>
          </p:nvPr>
        </p:nvSpPr>
        <p:spPr>
          <a:xfrm>
            <a:off x="715150" y="1895600"/>
            <a:ext cx="2471400" cy="846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15"/>
          <p:cNvSpPr txBox="1">
            <a:spLocks noGrp="1"/>
          </p:cNvSpPr>
          <p:nvPr>
            <p:ph type="subTitle" idx="3"/>
          </p:nvPr>
        </p:nvSpPr>
        <p:spPr>
          <a:xfrm>
            <a:off x="3336429" y="2665700"/>
            <a:ext cx="2471400" cy="811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5"/>
          <p:cNvSpPr txBox="1">
            <a:spLocks noGrp="1"/>
          </p:cNvSpPr>
          <p:nvPr>
            <p:ph type="subTitle" idx="4"/>
          </p:nvPr>
        </p:nvSpPr>
        <p:spPr>
          <a:xfrm>
            <a:off x="3336430" y="1895600"/>
            <a:ext cx="2471400" cy="846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 name="Google Shape;77;p15"/>
          <p:cNvSpPr txBox="1">
            <a:spLocks noGrp="1"/>
          </p:cNvSpPr>
          <p:nvPr>
            <p:ph type="subTitle" idx="5"/>
          </p:nvPr>
        </p:nvSpPr>
        <p:spPr>
          <a:xfrm>
            <a:off x="5957697" y="2665700"/>
            <a:ext cx="2471400" cy="811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5"/>
          <p:cNvSpPr txBox="1">
            <a:spLocks noGrp="1"/>
          </p:cNvSpPr>
          <p:nvPr>
            <p:ph type="subTitle" idx="6"/>
          </p:nvPr>
        </p:nvSpPr>
        <p:spPr>
          <a:xfrm>
            <a:off x="5957700" y="1895600"/>
            <a:ext cx="2471400" cy="8466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79" name="Google Shape;79;p15"/>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0"/>
        <p:cNvGrpSpPr/>
        <p:nvPr/>
      </p:nvGrpSpPr>
      <p:grpSpPr>
        <a:xfrm>
          <a:off x="0" y="0"/>
          <a:ext cx="0" cy="0"/>
          <a:chOff x="0" y="0"/>
          <a:chExt cx="0" cy="0"/>
        </a:xfrm>
      </p:grpSpPr>
      <p:sp>
        <p:nvSpPr>
          <p:cNvPr id="81" name="Google Shape;81;p16"/>
          <p:cNvSpPr txBox="1">
            <a:spLocks noGrp="1"/>
          </p:cNvSpPr>
          <p:nvPr>
            <p:ph type="subTitle" idx="1"/>
          </p:nvPr>
        </p:nvSpPr>
        <p:spPr>
          <a:xfrm>
            <a:off x="715100" y="1978975"/>
            <a:ext cx="3615000" cy="60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6"/>
          <p:cNvSpPr txBox="1">
            <a:spLocks noGrp="1"/>
          </p:cNvSpPr>
          <p:nvPr>
            <p:ph type="title"/>
          </p:nvPr>
        </p:nvSpPr>
        <p:spPr>
          <a:xfrm>
            <a:off x="715100" y="535000"/>
            <a:ext cx="7713900" cy="69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a:endParaRPr/>
          </a:p>
        </p:txBody>
      </p:sp>
      <p:sp>
        <p:nvSpPr>
          <p:cNvPr id="83" name="Google Shape;83;p16"/>
          <p:cNvSpPr txBox="1">
            <a:spLocks noGrp="1"/>
          </p:cNvSpPr>
          <p:nvPr>
            <p:ph type="subTitle" idx="2"/>
          </p:nvPr>
        </p:nvSpPr>
        <p:spPr>
          <a:xfrm>
            <a:off x="715104" y="1538875"/>
            <a:ext cx="3615000" cy="516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4" name="Google Shape;84;p16"/>
          <p:cNvSpPr txBox="1">
            <a:spLocks noGrp="1"/>
          </p:cNvSpPr>
          <p:nvPr>
            <p:ph type="subTitle" idx="3"/>
          </p:nvPr>
        </p:nvSpPr>
        <p:spPr>
          <a:xfrm>
            <a:off x="4814000" y="1978975"/>
            <a:ext cx="3615000" cy="60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6"/>
          <p:cNvSpPr txBox="1">
            <a:spLocks noGrp="1"/>
          </p:cNvSpPr>
          <p:nvPr>
            <p:ph type="subTitle" idx="4"/>
          </p:nvPr>
        </p:nvSpPr>
        <p:spPr>
          <a:xfrm>
            <a:off x="4814004" y="1538875"/>
            <a:ext cx="3615000" cy="516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6" name="Google Shape;86;p16"/>
          <p:cNvSpPr txBox="1">
            <a:spLocks noGrp="1"/>
          </p:cNvSpPr>
          <p:nvPr>
            <p:ph type="subTitle" idx="5"/>
          </p:nvPr>
        </p:nvSpPr>
        <p:spPr>
          <a:xfrm>
            <a:off x="715100" y="3326575"/>
            <a:ext cx="3615000" cy="60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 name="Google Shape;87;p16"/>
          <p:cNvSpPr txBox="1">
            <a:spLocks noGrp="1"/>
          </p:cNvSpPr>
          <p:nvPr>
            <p:ph type="subTitle" idx="6"/>
          </p:nvPr>
        </p:nvSpPr>
        <p:spPr>
          <a:xfrm>
            <a:off x="715104" y="2886475"/>
            <a:ext cx="3615000" cy="516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8" name="Google Shape;88;p16"/>
          <p:cNvSpPr txBox="1">
            <a:spLocks noGrp="1"/>
          </p:cNvSpPr>
          <p:nvPr>
            <p:ph type="subTitle" idx="7"/>
          </p:nvPr>
        </p:nvSpPr>
        <p:spPr>
          <a:xfrm>
            <a:off x="4814000" y="3326575"/>
            <a:ext cx="3615000" cy="60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6"/>
          <p:cNvSpPr txBox="1">
            <a:spLocks noGrp="1"/>
          </p:cNvSpPr>
          <p:nvPr>
            <p:ph type="subTitle" idx="8"/>
          </p:nvPr>
        </p:nvSpPr>
        <p:spPr>
          <a:xfrm>
            <a:off x="4814004" y="2886475"/>
            <a:ext cx="3615000" cy="516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90" name="Google Shape;90;p16"/>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91"/>
        <p:cNvGrpSpPr/>
        <p:nvPr/>
      </p:nvGrpSpPr>
      <p:grpSpPr>
        <a:xfrm>
          <a:off x="0" y="0"/>
          <a:ext cx="0" cy="0"/>
          <a:chOff x="0" y="0"/>
          <a:chExt cx="0" cy="0"/>
        </a:xfrm>
      </p:grpSpPr>
      <p:sp>
        <p:nvSpPr>
          <p:cNvPr id="92" name="Google Shape;92;p17"/>
          <p:cNvSpPr txBox="1">
            <a:spLocks noGrp="1"/>
          </p:cNvSpPr>
          <p:nvPr>
            <p:ph type="title" hasCustomPrompt="1"/>
          </p:nvPr>
        </p:nvSpPr>
        <p:spPr>
          <a:xfrm>
            <a:off x="715100" y="535000"/>
            <a:ext cx="4320600" cy="9471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3" name="Google Shape;93;p17"/>
          <p:cNvSpPr txBox="1">
            <a:spLocks noGrp="1"/>
          </p:cNvSpPr>
          <p:nvPr>
            <p:ph type="subTitle" idx="1"/>
          </p:nvPr>
        </p:nvSpPr>
        <p:spPr>
          <a:xfrm>
            <a:off x="715100" y="1405575"/>
            <a:ext cx="4320600" cy="4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7"/>
          <p:cNvSpPr txBox="1">
            <a:spLocks noGrp="1"/>
          </p:cNvSpPr>
          <p:nvPr>
            <p:ph type="title" idx="2" hasCustomPrompt="1"/>
          </p:nvPr>
        </p:nvSpPr>
        <p:spPr>
          <a:xfrm>
            <a:off x="715100" y="2144775"/>
            <a:ext cx="4320600" cy="9471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5" name="Google Shape;95;p17"/>
          <p:cNvSpPr txBox="1">
            <a:spLocks noGrp="1"/>
          </p:cNvSpPr>
          <p:nvPr>
            <p:ph type="subTitle" idx="3"/>
          </p:nvPr>
        </p:nvSpPr>
        <p:spPr>
          <a:xfrm>
            <a:off x="715100" y="3015350"/>
            <a:ext cx="4320600" cy="4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96" name="Google Shape;96;p17"/>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97"/>
        <p:cNvGrpSpPr/>
        <p:nvPr/>
      </p:nvGrpSpPr>
      <p:grpSpPr>
        <a:xfrm>
          <a:off x="0" y="0"/>
          <a:ext cx="0" cy="0"/>
          <a:chOff x="0" y="0"/>
          <a:chExt cx="0" cy="0"/>
        </a:xfrm>
      </p:grpSpPr>
      <p:sp>
        <p:nvSpPr>
          <p:cNvPr id="98" name="Google Shape;98;p18"/>
          <p:cNvSpPr txBox="1">
            <a:spLocks noGrp="1"/>
          </p:cNvSpPr>
          <p:nvPr>
            <p:ph type="ctrTitle"/>
          </p:nvPr>
        </p:nvSpPr>
        <p:spPr>
          <a:xfrm>
            <a:off x="715100" y="535000"/>
            <a:ext cx="3310200" cy="9441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9" name="Google Shape;99;p18"/>
          <p:cNvSpPr txBox="1">
            <a:spLocks noGrp="1"/>
          </p:cNvSpPr>
          <p:nvPr>
            <p:ph type="subTitle" idx="1"/>
          </p:nvPr>
        </p:nvSpPr>
        <p:spPr>
          <a:xfrm>
            <a:off x="715100" y="1402900"/>
            <a:ext cx="3310200" cy="13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0" name="Google Shape;100;p18"/>
          <p:cNvSpPr txBox="1"/>
          <p:nvPr/>
        </p:nvSpPr>
        <p:spPr>
          <a:xfrm>
            <a:off x="715100" y="3430825"/>
            <a:ext cx="3313800" cy="6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Red Hat Text"/>
                <a:ea typeface="Red Hat Text"/>
                <a:cs typeface="Red Hat Text"/>
                <a:sym typeface="Red Hat Text"/>
              </a:rPr>
              <a:t>CREDITS: This presentation template was created by </a:t>
            </a:r>
            <a:r>
              <a:rPr lang="en" sz="1000" b="1">
                <a:solidFill>
                  <a:schemeClr val="dk1"/>
                </a:solidFill>
                <a:uFill>
                  <a:noFill/>
                </a:uFill>
                <a:latin typeface="Red Hat Text"/>
                <a:ea typeface="Red Hat Text"/>
                <a:cs typeface="Red Hat Text"/>
                <a:sym typeface="Red Hat Text"/>
                <a:hlinkClick r:id="rId2">
                  <a:extLst>
                    <a:ext uri="{A12FA001-AC4F-418D-AE19-62706E023703}">
                      <ahyp:hlinkClr xmlns:ahyp="http://schemas.microsoft.com/office/drawing/2018/hyperlinkcolor" val="tx"/>
                    </a:ext>
                  </a:extLst>
                </a:hlinkClick>
              </a:rPr>
              <a:t>Slidesgo</a:t>
            </a:r>
            <a:r>
              <a:rPr lang="en" sz="1000">
                <a:solidFill>
                  <a:schemeClr val="dk1"/>
                </a:solidFill>
                <a:latin typeface="Red Hat Text"/>
                <a:ea typeface="Red Hat Text"/>
                <a:cs typeface="Red Hat Text"/>
                <a:sym typeface="Red Hat Text"/>
              </a:rPr>
              <a:t>, and includes icons by </a:t>
            </a:r>
            <a:r>
              <a:rPr lang="en" sz="1000" b="1">
                <a:solidFill>
                  <a:schemeClr val="dk1"/>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Flaticon</a:t>
            </a:r>
            <a:r>
              <a:rPr lang="en" sz="1000">
                <a:solidFill>
                  <a:schemeClr val="dk1"/>
                </a:solidFill>
                <a:latin typeface="Red Hat Text"/>
                <a:ea typeface="Red Hat Text"/>
                <a:cs typeface="Red Hat Text"/>
                <a:sym typeface="Red Hat Text"/>
              </a:rPr>
              <a:t>, infographics &amp; images by </a:t>
            </a:r>
            <a:r>
              <a:rPr lang="en" sz="1000" b="1">
                <a:solidFill>
                  <a:schemeClr val="dk1"/>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Freepik</a:t>
            </a:r>
            <a:r>
              <a:rPr lang="en" sz="1000" b="1">
                <a:solidFill>
                  <a:schemeClr val="dk1"/>
                </a:solidFill>
                <a:latin typeface="Red Hat Text"/>
                <a:ea typeface="Red Hat Text"/>
                <a:cs typeface="Red Hat Text"/>
                <a:sym typeface="Red Hat Text"/>
              </a:rPr>
              <a:t> </a:t>
            </a:r>
            <a:r>
              <a:rPr lang="en" sz="1000">
                <a:solidFill>
                  <a:schemeClr val="dk1"/>
                </a:solidFill>
                <a:latin typeface="Red Hat Text"/>
                <a:ea typeface="Red Hat Text"/>
                <a:cs typeface="Red Hat Text"/>
                <a:sym typeface="Red Hat Text"/>
              </a:rPr>
              <a:t>and illustrations by </a:t>
            </a:r>
            <a:r>
              <a:rPr lang="en" sz="1000" b="1">
                <a:solidFill>
                  <a:schemeClr val="dk1"/>
                </a:solidFill>
                <a:uFill>
                  <a:noFill/>
                </a:uFill>
                <a:latin typeface="Red Hat Text"/>
                <a:ea typeface="Red Hat Text"/>
                <a:cs typeface="Red Hat Text"/>
                <a:sym typeface="Red Hat Text"/>
                <a:hlinkClick r:id="rId5">
                  <a:extLst>
                    <a:ext uri="{A12FA001-AC4F-418D-AE19-62706E023703}">
                      <ahyp:hlinkClr xmlns:ahyp="http://schemas.microsoft.com/office/drawing/2018/hyperlinkcolor" val="tx"/>
                    </a:ext>
                  </a:extLst>
                </a:hlinkClick>
              </a:rPr>
              <a:t>Storyset</a:t>
            </a:r>
            <a:endParaRPr sz="1000" b="1">
              <a:solidFill>
                <a:schemeClr val="dk1"/>
              </a:solidFill>
              <a:latin typeface="Red Hat Text"/>
              <a:ea typeface="Red Hat Text"/>
              <a:cs typeface="Red Hat Text"/>
              <a:sym typeface="Red Hat Text"/>
            </a:endParaRPr>
          </a:p>
        </p:txBody>
      </p:sp>
      <p:cxnSp>
        <p:nvCxnSpPr>
          <p:cNvPr id="101" name="Google Shape;101;p18"/>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2"/>
        <p:cNvGrpSpPr/>
        <p:nvPr/>
      </p:nvGrpSpPr>
      <p:grpSpPr>
        <a:xfrm>
          <a:off x="0" y="0"/>
          <a:ext cx="0" cy="0"/>
          <a:chOff x="0" y="0"/>
          <a:chExt cx="0" cy="0"/>
        </a:xfrm>
      </p:grpSpPr>
      <p:cxnSp>
        <p:nvCxnSpPr>
          <p:cNvPr id="103" name="Google Shape;103;p19"/>
          <p:cNvCxnSpPr/>
          <p:nvPr/>
        </p:nvCxnSpPr>
        <p:spPr>
          <a:xfrm>
            <a:off x="715100" y="4608500"/>
            <a:ext cx="491700" cy="0"/>
          </a:xfrm>
          <a:prstGeom prst="straightConnector1">
            <a:avLst/>
          </a:prstGeom>
          <a:noFill/>
          <a:ln w="19050" cap="flat" cmpd="sng">
            <a:solidFill>
              <a:schemeClr val="dk1"/>
            </a:solidFill>
            <a:prstDash val="solid"/>
            <a:round/>
            <a:headEnd type="none" w="med" len="med"/>
            <a:tailEnd type="none" w="med" len="med"/>
          </a:ln>
        </p:spPr>
      </p:cxnSp>
      <p:grpSp>
        <p:nvGrpSpPr>
          <p:cNvPr id="104" name="Google Shape;104;p19"/>
          <p:cNvGrpSpPr/>
          <p:nvPr/>
        </p:nvGrpSpPr>
        <p:grpSpPr>
          <a:xfrm>
            <a:off x="7615368" y="2942345"/>
            <a:ext cx="661129" cy="1666151"/>
            <a:chOff x="8572268" y="2846295"/>
            <a:chExt cx="661129" cy="1666151"/>
          </a:xfrm>
        </p:grpSpPr>
        <p:sp>
          <p:nvSpPr>
            <p:cNvPr id="105" name="Google Shape;105;p19"/>
            <p:cNvSpPr/>
            <p:nvPr/>
          </p:nvSpPr>
          <p:spPr>
            <a:xfrm>
              <a:off x="8572268" y="3219035"/>
              <a:ext cx="270489" cy="266009"/>
            </a:xfrm>
            <a:custGeom>
              <a:avLst/>
              <a:gdLst/>
              <a:ahLst/>
              <a:cxnLst/>
              <a:rect l="l" t="t" r="r" b="b"/>
              <a:pathLst>
                <a:path w="12859" h="12646" extrusionOk="0">
                  <a:moveTo>
                    <a:pt x="165" y="0"/>
                  </a:moveTo>
                  <a:cubicBezTo>
                    <a:pt x="137" y="0"/>
                    <a:pt x="122" y="0"/>
                    <a:pt x="122" y="0"/>
                  </a:cubicBezTo>
                  <a:cubicBezTo>
                    <a:pt x="122" y="0"/>
                    <a:pt x="1" y="5776"/>
                    <a:pt x="3496" y="9271"/>
                  </a:cubicBezTo>
                  <a:cubicBezTo>
                    <a:pt x="6765" y="12539"/>
                    <a:pt x="12025" y="12646"/>
                    <a:pt x="12696" y="12646"/>
                  </a:cubicBezTo>
                  <a:cubicBezTo>
                    <a:pt x="12743" y="12646"/>
                    <a:pt x="12767" y="12645"/>
                    <a:pt x="12767" y="12645"/>
                  </a:cubicBezTo>
                  <a:cubicBezTo>
                    <a:pt x="12767" y="12645"/>
                    <a:pt x="12858" y="6870"/>
                    <a:pt x="9393" y="3374"/>
                  </a:cubicBezTo>
                  <a:cubicBezTo>
                    <a:pt x="6072" y="83"/>
                    <a:pt x="694"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a:off x="8572268" y="3470283"/>
              <a:ext cx="270489" cy="266030"/>
            </a:xfrm>
            <a:custGeom>
              <a:avLst/>
              <a:gdLst/>
              <a:ahLst/>
              <a:cxnLst/>
              <a:rect l="l" t="t" r="r" b="b"/>
              <a:pathLst>
                <a:path w="12859" h="12647" extrusionOk="0">
                  <a:moveTo>
                    <a:pt x="165" y="1"/>
                  </a:moveTo>
                  <a:cubicBezTo>
                    <a:pt x="137" y="1"/>
                    <a:pt x="122" y="1"/>
                    <a:pt x="122" y="1"/>
                  </a:cubicBezTo>
                  <a:cubicBezTo>
                    <a:pt x="122" y="1"/>
                    <a:pt x="1" y="5776"/>
                    <a:pt x="3496" y="9272"/>
                  </a:cubicBezTo>
                  <a:cubicBezTo>
                    <a:pt x="6765" y="12540"/>
                    <a:pt x="12025" y="12646"/>
                    <a:pt x="12696" y="12646"/>
                  </a:cubicBezTo>
                  <a:cubicBezTo>
                    <a:pt x="12743" y="12646"/>
                    <a:pt x="12767" y="12646"/>
                    <a:pt x="12767" y="12646"/>
                  </a:cubicBezTo>
                  <a:cubicBezTo>
                    <a:pt x="12767" y="12646"/>
                    <a:pt x="12858" y="6870"/>
                    <a:pt x="9393" y="3375"/>
                  </a:cubicBezTo>
                  <a:cubicBezTo>
                    <a:pt x="6072" y="83"/>
                    <a:pt x="694"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a:off x="8572268" y="3721553"/>
              <a:ext cx="270489" cy="266009"/>
            </a:xfrm>
            <a:custGeom>
              <a:avLst/>
              <a:gdLst/>
              <a:ahLst/>
              <a:cxnLst/>
              <a:rect l="l" t="t" r="r" b="b"/>
              <a:pathLst>
                <a:path w="12859" h="12646" extrusionOk="0">
                  <a:moveTo>
                    <a:pt x="165" y="0"/>
                  </a:moveTo>
                  <a:cubicBezTo>
                    <a:pt x="137" y="0"/>
                    <a:pt x="122" y="0"/>
                    <a:pt x="122" y="0"/>
                  </a:cubicBezTo>
                  <a:cubicBezTo>
                    <a:pt x="122" y="0"/>
                    <a:pt x="1" y="5776"/>
                    <a:pt x="3496" y="9271"/>
                  </a:cubicBezTo>
                  <a:cubicBezTo>
                    <a:pt x="6765" y="12539"/>
                    <a:pt x="12025" y="12645"/>
                    <a:pt x="12696" y="12645"/>
                  </a:cubicBezTo>
                  <a:cubicBezTo>
                    <a:pt x="12743" y="12645"/>
                    <a:pt x="12767" y="12645"/>
                    <a:pt x="12767" y="12645"/>
                  </a:cubicBezTo>
                  <a:cubicBezTo>
                    <a:pt x="12767" y="12645"/>
                    <a:pt x="12858" y="6870"/>
                    <a:pt x="9393" y="3374"/>
                  </a:cubicBezTo>
                  <a:cubicBezTo>
                    <a:pt x="6072" y="82"/>
                    <a:pt x="694"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8962909" y="3721553"/>
              <a:ext cx="270489" cy="266009"/>
            </a:xfrm>
            <a:custGeom>
              <a:avLst/>
              <a:gdLst/>
              <a:ahLst/>
              <a:cxnLst/>
              <a:rect l="l" t="t" r="r" b="b"/>
              <a:pathLst>
                <a:path w="12859" h="12646" extrusionOk="0">
                  <a:moveTo>
                    <a:pt x="12694" y="0"/>
                  </a:moveTo>
                  <a:cubicBezTo>
                    <a:pt x="12165" y="0"/>
                    <a:pt x="6788" y="82"/>
                    <a:pt x="3496" y="3374"/>
                  </a:cubicBezTo>
                  <a:cubicBezTo>
                    <a:pt x="1" y="6870"/>
                    <a:pt x="122" y="12645"/>
                    <a:pt x="122" y="12645"/>
                  </a:cubicBezTo>
                  <a:cubicBezTo>
                    <a:pt x="122" y="12645"/>
                    <a:pt x="147" y="12645"/>
                    <a:pt x="193" y="12645"/>
                  </a:cubicBezTo>
                  <a:cubicBezTo>
                    <a:pt x="860" y="12645"/>
                    <a:pt x="6094" y="12539"/>
                    <a:pt x="9363" y="9271"/>
                  </a:cubicBezTo>
                  <a:cubicBezTo>
                    <a:pt x="12858" y="5776"/>
                    <a:pt x="12736" y="0"/>
                    <a:pt x="12736" y="0"/>
                  </a:cubicBezTo>
                  <a:cubicBezTo>
                    <a:pt x="12736" y="0"/>
                    <a:pt x="12722" y="0"/>
                    <a:pt x="12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8962909" y="3470283"/>
              <a:ext cx="270489" cy="266030"/>
            </a:xfrm>
            <a:custGeom>
              <a:avLst/>
              <a:gdLst/>
              <a:ahLst/>
              <a:cxnLst/>
              <a:rect l="l" t="t" r="r" b="b"/>
              <a:pathLst>
                <a:path w="12859" h="12647" extrusionOk="0">
                  <a:moveTo>
                    <a:pt x="12665" y="0"/>
                  </a:moveTo>
                  <a:cubicBezTo>
                    <a:pt x="11995" y="0"/>
                    <a:pt x="6736" y="107"/>
                    <a:pt x="3496" y="3375"/>
                  </a:cubicBezTo>
                  <a:cubicBezTo>
                    <a:pt x="1" y="6870"/>
                    <a:pt x="92" y="12646"/>
                    <a:pt x="92" y="12646"/>
                  </a:cubicBezTo>
                  <a:cubicBezTo>
                    <a:pt x="92" y="12646"/>
                    <a:pt x="116" y="12646"/>
                    <a:pt x="163" y="12646"/>
                  </a:cubicBezTo>
                  <a:cubicBezTo>
                    <a:pt x="833" y="12646"/>
                    <a:pt x="6094" y="12540"/>
                    <a:pt x="9363" y="9272"/>
                  </a:cubicBezTo>
                  <a:cubicBezTo>
                    <a:pt x="12858" y="5776"/>
                    <a:pt x="12736" y="1"/>
                    <a:pt x="12736" y="1"/>
                  </a:cubicBezTo>
                  <a:cubicBezTo>
                    <a:pt x="12736" y="1"/>
                    <a:pt x="12712" y="0"/>
                    <a:pt x="12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8962909" y="3219666"/>
              <a:ext cx="270489" cy="266009"/>
            </a:xfrm>
            <a:custGeom>
              <a:avLst/>
              <a:gdLst/>
              <a:ahLst/>
              <a:cxnLst/>
              <a:rect l="l" t="t" r="r" b="b"/>
              <a:pathLst>
                <a:path w="12859" h="12646" extrusionOk="0">
                  <a:moveTo>
                    <a:pt x="12665" y="0"/>
                  </a:moveTo>
                  <a:cubicBezTo>
                    <a:pt x="11995" y="0"/>
                    <a:pt x="6736" y="107"/>
                    <a:pt x="3496" y="3375"/>
                  </a:cubicBezTo>
                  <a:cubicBezTo>
                    <a:pt x="1" y="6870"/>
                    <a:pt x="122" y="12645"/>
                    <a:pt x="122" y="12645"/>
                  </a:cubicBezTo>
                  <a:cubicBezTo>
                    <a:pt x="122" y="12645"/>
                    <a:pt x="137" y="12646"/>
                    <a:pt x="164" y="12646"/>
                  </a:cubicBezTo>
                  <a:cubicBezTo>
                    <a:pt x="691" y="12646"/>
                    <a:pt x="6042" y="12563"/>
                    <a:pt x="9363" y="9272"/>
                  </a:cubicBezTo>
                  <a:cubicBezTo>
                    <a:pt x="12858" y="5776"/>
                    <a:pt x="12736" y="1"/>
                    <a:pt x="12736" y="1"/>
                  </a:cubicBezTo>
                  <a:cubicBezTo>
                    <a:pt x="12736" y="1"/>
                    <a:pt x="12712" y="0"/>
                    <a:pt x="12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8895790" y="3262512"/>
              <a:ext cx="7678" cy="1031325"/>
            </a:xfrm>
            <a:custGeom>
              <a:avLst/>
              <a:gdLst/>
              <a:ahLst/>
              <a:cxnLst/>
              <a:rect l="l" t="t" r="r" b="b"/>
              <a:pathLst>
                <a:path w="365" h="49029" extrusionOk="0">
                  <a:moveTo>
                    <a:pt x="183" y="0"/>
                  </a:moveTo>
                  <a:cubicBezTo>
                    <a:pt x="91" y="0"/>
                    <a:pt x="0" y="92"/>
                    <a:pt x="0" y="183"/>
                  </a:cubicBezTo>
                  <a:lnTo>
                    <a:pt x="0" y="48816"/>
                  </a:lnTo>
                  <a:cubicBezTo>
                    <a:pt x="0" y="48937"/>
                    <a:pt x="91" y="49028"/>
                    <a:pt x="183" y="49028"/>
                  </a:cubicBezTo>
                  <a:cubicBezTo>
                    <a:pt x="304" y="49028"/>
                    <a:pt x="365" y="48937"/>
                    <a:pt x="365" y="48816"/>
                  </a:cubicBezTo>
                  <a:lnTo>
                    <a:pt x="365" y="183"/>
                  </a:lnTo>
                  <a:cubicBezTo>
                    <a:pt x="365" y="92"/>
                    <a:pt x="30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8691825" y="2850144"/>
              <a:ext cx="407953" cy="407932"/>
            </a:xfrm>
            <a:custGeom>
              <a:avLst/>
              <a:gdLst/>
              <a:ahLst/>
              <a:cxnLst/>
              <a:rect l="l" t="t" r="r" b="b"/>
              <a:pathLst>
                <a:path w="19394" h="19393" extrusionOk="0">
                  <a:moveTo>
                    <a:pt x="9697" y="0"/>
                  </a:moveTo>
                  <a:cubicBezTo>
                    <a:pt x="4347" y="0"/>
                    <a:pt x="1" y="4347"/>
                    <a:pt x="1" y="9696"/>
                  </a:cubicBezTo>
                  <a:cubicBezTo>
                    <a:pt x="1" y="15076"/>
                    <a:pt x="4347" y="19393"/>
                    <a:pt x="9697" y="19393"/>
                  </a:cubicBezTo>
                  <a:cubicBezTo>
                    <a:pt x="15047" y="19393"/>
                    <a:pt x="19393" y="15076"/>
                    <a:pt x="19393" y="9696"/>
                  </a:cubicBezTo>
                  <a:cubicBezTo>
                    <a:pt x="19393" y="4347"/>
                    <a:pt x="15047" y="0"/>
                    <a:pt x="96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8617659" y="2846295"/>
              <a:ext cx="485951" cy="416262"/>
            </a:xfrm>
            <a:custGeom>
              <a:avLst/>
              <a:gdLst/>
              <a:ahLst/>
              <a:cxnLst/>
              <a:rect l="l" t="t" r="r" b="b"/>
              <a:pathLst>
                <a:path w="23102" h="19789" extrusionOk="0">
                  <a:moveTo>
                    <a:pt x="13223" y="366"/>
                  </a:moveTo>
                  <a:cubicBezTo>
                    <a:pt x="18451" y="396"/>
                    <a:pt x="22707" y="4621"/>
                    <a:pt x="22737" y="9879"/>
                  </a:cubicBezTo>
                  <a:cubicBezTo>
                    <a:pt x="22737" y="15599"/>
                    <a:pt x="18044" y="19397"/>
                    <a:pt x="13154" y="19397"/>
                  </a:cubicBezTo>
                  <a:cubicBezTo>
                    <a:pt x="10819" y="19397"/>
                    <a:pt x="8440" y="18532"/>
                    <a:pt x="6506" y="16597"/>
                  </a:cubicBezTo>
                  <a:cubicBezTo>
                    <a:pt x="518" y="10609"/>
                    <a:pt x="4773" y="366"/>
                    <a:pt x="13223" y="366"/>
                  </a:cubicBezTo>
                  <a:close/>
                  <a:moveTo>
                    <a:pt x="13154" y="1"/>
                  </a:moveTo>
                  <a:cubicBezTo>
                    <a:pt x="10725" y="1"/>
                    <a:pt x="8248" y="903"/>
                    <a:pt x="6232" y="2919"/>
                  </a:cubicBezTo>
                  <a:cubicBezTo>
                    <a:pt x="1" y="9150"/>
                    <a:pt x="4408" y="19788"/>
                    <a:pt x="13223" y="19788"/>
                  </a:cubicBezTo>
                  <a:cubicBezTo>
                    <a:pt x="18664" y="19758"/>
                    <a:pt x="23071" y="15351"/>
                    <a:pt x="23102" y="9910"/>
                  </a:cubicBezTo>
                  <a:cubicBezTo>
                    <a:pt x="23102" y="3947"/>
                    <a:pt x="18233" y="1"/>
                    <a:pt x="13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8690563" y="2872608"/>
              <a:ext cx="410498" cy="363064"/>
            </a:xfrm>
            <a:custGeom>
              <a:avLst/>
              <a:gdLst/>
              <a:ahLst/>
              <a:cxnLst/>
              <a:rect l="l" t="t" r="r" b="b"/>
              <a:pathLst>
                <a:path w="19515" h="17260" extrusionOk="0">
                  <a:moveTo>
                    <a:pt x="9738" y="1"/>
                  </a:moveTo>
                  <a:cubicBezTo>
                    <a:pt x="8712" y="1"/>
                    <a:pt x="7670" y="185"/>
                    <a:pt x="6657" y="574"/>
                  </a:cubicBezTo>
                  <a:cubicBezTo>
                    <a:pt x="2219" y="2306"/>
                    <a:pt x="0" y="7291"/>
                    <a:pt x="1702" y="11729"/>
                  </a:cubicBezTo>
                  <a:cubicBezTo>
                    <a:pt x="3037" y="15171"/>
                    <a:pt x="6302" y="17260"/>
                    <a:pt x="9759" y="17260"/>
                  </a:cubicBezTo>
                  <a:cubicBezTo>
                    <a:pt x="10790" y="17260"/>
                    <a:pt x="11838" y="17074"/>
                    <a:pt x="12857" y="16683"/>
                  </a:cubicBezTo>
                  <a:cubicBezTo>
                    <a:pt x="17326" y="14951"/>
                    <a:pt x="19514" y="9966"/>
                    <a:pt x="17812" y="5528"/>
                  </a:cubicBezTo>
                  <a:cubicBezTo>
                    <a:pt x="16475" y="2104"/>
                    <a:pt x="13202" y="1"/>
                    <a:pt x="97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8647717" y="2868296"/>
              <a:ext cx="433510" cy="371247"/>
            </a:xfrm>
            <a:custGeom>
              <a:avLst/>
              <a:gdLst/>
              <a:ahLst/>
              <a:cxnLst/>
              <a:rect l="l" t="t" r="r" b="b"/>
              <a:pathLst>
                <a:path w="20609" h="17649" extrusionOk="0">
                  <a:moveTo>
                    <a:pt x="11794" y="414"/>
                  </a:moveTo>
                  <a:cubicBezTo>
                    <a:pt x="16445" y="414"/>
                    <a:pt x="20214" y="4183"/>
                    <a:pt x="20244" y="8833"/>
                  </a:cubicBezTo>
                  <a:cubicBezTo>
                    <a:pt x="20244" y="13935"/>
                    <a:pt x="16081" y="17297"/>
                    <a:pt x="11741" y="17297"/>
                  </a:cubicBezTo>
                  <a:cubicBezTo>
                    <a:pt x="9668" y="17297"/>
                    <a:pt x="7556" y="16531"/>
                    <a:pt x="5837" y="14821"/>
                  </a:cubicBezTo>
                  <a:cubicBezTo>
                    <a:pt x="517" y="9502"/>
                    <a:pt x="4286" y="414"/>
                    <a:pt x="11794" y="414"/>
                  </a:cubicBezTo>
                  <a:close/>
                  <a:moveTo>
                    <a:pt x="11719" y="1"/>
                  </a:moveTo>
                  <a:cubicBezTo>
                    <a:pt x="9555" y="1"/>
                    <a:pt x="7351" y="805"/>
                    <a:pt x="5563" y="2602"/>
                  </a:cubicBezTo>
                  <a:cubicBezTo>
                    <a:pt x="1" y="8165"/>
                    <a:pt x="3922" y="17648"/>
                    <a:pt x="11794" y="17648"/>
                  </a:cubicBezTo>
                  <a:cubicBezTo>
                    <a:pt x="16657" y="17648"/>
                    <a:pt x="20609" y="13697"/>
                    <a:pt x="20609" y="8833"/>
                  </a:cubicBezTo>
                  <a:cubicBezTo>
                    <a:pt x="20609" y="3526"/>
                    <a:pt x="16251" y="1"/>
                    <a:pt x="11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a:off x="8831216" y="2907671"/>
              <a:ext cx="132373" cy="302441"/>
            </a:xfrm>
            <a:custGeom>
              <a:avLst/>
              <a:gdLst/>
              <a:ahLst/>
              <a:cxnLst/>
              <a:rect l="l" t="t" r="r" b="b"/>
              <a:pathLst>
                <a:path w="6293" h="14378" extrusionOk="0">
                  <a:moveTo>
                    <a:pt x="2857" y="1"/>
                  </a:moveTo>
                  <a:lnTo>
                    <a:pt x="2857" y="1247"/>
                  </a:lnTo>
                  <a:cubicBezTo>
                    <a:pt x="2097" y="1277"/>
                    <a:pt x="1368" y="1581"/>
                    <a:pt x="821" y="2098"/>
                  </a:cubicBezTo>
                  <a:cubicBezTo>
                    <a:pt x="274" y="2676"/>
                    <a:pt x="0" y="3405"/>
                    <a:pt x="61" y="4195"/>
                  </a:cubicBezTo>
                  <a:cubicBezTo>
                    <a:pt x="31" y="4591"/>
                    <a:pt x="91" y="5016"/>
                    <a:pt x="243" y="5381"/>
                  </a:cubicBezTo>
                  <a:cubicBezTo>
                    <a:pt x="365" y="5715"/>
                    <a:pt x="547" y="6019"/>
                    <a:pt x="760" y="6293"/>
                  </a:cubicBezTo>
                  <a:cubicBezTo>
                    <a:pt x="1003" y="6566"/>
                    <a:pt x="1246" y="6840"/>
                    <a:pt x="1520" y="7083"/>
                  </a:cubicBezTo>
                  <a:lnTo>
                    <a:pt x="2736" y="8116"/>
                  </a:lnTo>
                  <a:cubicBezTo>
                    <a:pt x="3070" y="8420"/>
                    <a:pt x="3374" y="8755"/>
                    <a:pt x="3648" y="9120"/>
                  </a:cubicBezTo>
                  <a:cubicBezTo>
                    <a:pt x="3891" y="9484"/>
                    <a:pt x="3982" y="9879"/>
                    <a:pt x="3982" y="10335"/>
                  </a:cubicBezTo>
                  <a:cubicBezTo>
                    <a:pt x="3982" y="10548"/>
                    <a:pt x="3921" y="10791"/>
                    <a:pt x="3830" y="10974"/>
                  </a:cubicBezTo>
                  <a:cubicBezTo>
                    <a:pt x="3678" y="11186"/>
                    <a:pt x="3435" y="11278"/>
                    <a:pt x="3222" y="11278"/>
                  </a:cubicBezTo>
                  <a:cubicBezTo>
                    <a:pt x="2979" y="11278"/>
                    <a:pt x="2766" y="11186"/>
                    <a:pt x="2584" y="11034"/>
                  </a:cubicBezTo>
                  <a:cubicBezTo>
                    <a:pt x="2401" y="10822"/>
                    <a:pt x="2280" y="10579"/>
                    <a:pt x="2219" y="10305"/>
                  </a:cubicBezTo>
                  <a:cubicBezTo>
                    <a:pt x="2128" y="9940"/>
                    <a:pt x="2067" y="9545"/>
                    <a:pt x="2067" y="9120"/>
                  </a:cubicBezTo>
                  <a:lnTo>
                    <a:pt x="61" y="9484"/>
                  </a:lnTo>
                  <a:cubicBezTo>
                    <a:pt x="122" y="10639"/>
                    <a:pt x="365" y="11521"/>
                    <a:pt x="851" y="12098"/>
                  </a:cubicBezTo>
                  <a:cubicBezTo>
                    <a:pt x="1375" y="12710"/>
                    <a:pt x="2151" y="13042"/>
                    <a:pt x="2937" y="13042"/>
                  </a:cubicBezTo>
                  <a:cubicBezTo>
                    <a:pt x="2971" y="13042"/>
                    <a:pt x="3005" y="13042"/>
                    <a:pt x="3040" y="13041"/>
                  </a:cubicBezTo>
                  <a:lnTo>
                    <a:pt x="3040" y="14378"/>
                  </a:lnTo>
                  <a:lnTo>
                    <a:pt x="3739" y="14348"/>
                  </a:lnTo>
                  <a:lnTo>
                    <a:pt x="3739" y="13010"/>
                  </a:lnTo>
                  <a:cubicBezTo>
                    <a:pt x="4225" y="12980"/>
                    <a:pt x="4681" y="12828"/>
                    <a:pt x="5076" y="12554"/>
                  </a:cubicBezTo>
                  <a:cubicBezTo>
                    <a:pt x="5471" y="12311"/>
                    <a:pt x="5775" y="11946"/>
                    <a:pt x="5958" y="11551"/>
                  </a:cubicBezTo>
                  <a:cubicBezTo>
                    <a:pt x="6170" y="11126"/>
                    <a:pt x="6292" y="10639"/>
                    <a:pt x="6262" y="10183"/>
                  </a:cubicBezTo>
                  <a:cubicBezTo>
                    <a:pt x="6292" y="9697"/>
                    <a:pt x="6201" y="9241"/>
                    <a:pt x="6049" y="8785"/>
                  </a:cubicBezTo>
                  <a:cubicBezTo>
                    <a:pt x="5867" y="8390"/>
                    <a:pt x="5654" y="8025"/>
                    <a:pt x="5380" y="7691"/>
                  </a:cubicBezTo>
                  <a:cubicBezTo>
                    <a:pt x="5137" y="7357"/>
                    <a:pt x="4833" y="7053"/>
                    <a:pt x="4529" y="6779"/>
                  </a:cubicBezTo>
                  <a:lnTo>
                    <a:pt x="3344" y="5746"/>
                  </a:lnTo>
                  <a:cubicBezTo>
                    <a:pt x="3101" y="5502"/>
                    <a:pt x="2857" y="5259"/>
                    <a:pt x="2645" y="4986"/>
                  </a:cubicBezTo>
                  <a:cubicBezTo>
                    <a:pt x="2401" y="4682"/>
                    <a:pt x="2310" y="4317"/>
                    <a:pt x="2310" y="3922"/>
                  </a:cubicBezTo>
                  <a:cubicBezTo>
                    <a:pt x="2310" y="3709"/>
                    <a:pt x="2401" y="3466"/>
                    <a:pt x="2523" y="3253"/>
                  </a:cubicBezTo>
                  <a:cubicBezTo>
                    <a:pt x="2675" y="3071"/>
                    <a:pt x="2888" y="2949"/>
                    <a:pt x="3131" y="2949"/>
                  </a:cubicBezTo>
                  <a:cubicBezTo>
                    <a:pt x="3158" y="2945"/>
                    <a:pt x="3186" y="2943"/>
                    <a:pt x="3213" y="2943"/>
                  </a:cubicBezTo>
                  <a:cubicBezTo>
                    <a:pt x="3398" y="2943"/>
                    <a:pt x="3576" y="3030"/>
                    <a:pt x="3708" y="3162"/>
                  </a:cubicBezTo>
                  <a:cubicBezTo>
                    <a:pt x="3830" y="3344"/>
                    <a:pt x="3921" y="3557"/>
                    <a:pt x="3952" y="3800"/>
                  </a:cubicBezTo>
                  <a:cubicBezTo>
                    <a:pt x="4012" y="4104"/>
                    <a:pt x="4043" y="4408"/>
                    <a:pt x="4043" y="4743"/>
                  </a:cubicBezTo>
                  <a:lnTo>
                    <a:pt x="6079" y="4439"/>
                  </a:lnTo>
                  <a:cubicBezTo>
                    <a:pt x="6049" y="4074"/>
                    <a:pt x="6019" y="3709"/>
                    <a:pt x="5927" y="3375"/>
                  </a:cubicBezTo>
                  <a:cubicBezTo>
                    <a:pt x="5867" y="3010"/>
                    <a:pt x="5715" y="2676"/>
                    <a:pt x="5563" y="2372"/>
                  </a:cubicBezTo>
                  <a:cubicBezTo>
                    <a:pt x="5380" y="2037"/>
                    <a:pt x="5107" y="1794"/>
                    <a:pt x="4803" y="1612"/>
                  </a:cubicBezTo>
                  <a:cubicBezTo>
                    <a:pt x="4408" y="1369"/>
                    <a:pt x="3982" y="1277"/>
                    <a:pt x="3526" y="1247"/>
                  </a:cubicBezTo>
                  <a:lnTo>
                    <a:pt x="3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8828019" y="2903212"/>
              <a:ext cx="139399" cy="310750"/>
            </a:xfrm>
            <a:custGeom>
              <a:avLst/>
              <a:gdLst/>
              <a:ahLst/>
              <a:cxnLst/>
              <a:rect l="l" t="t" r="r" b="b"/>
              <a:pathLst>
                <a:path w="6627" h="14773" extrusionOk="0">
                  <a:moveTo>
                    <a:pt x="3496" y="456"/>
                  </a:moveTo>
                  <a:lnTo>
                    <a:pt x="3496" y="1520"/>
                  </a:lnTo>
                  <a:cubicBezTo>
                    <a:pt x="3496" y="1611"/>
                    <a:pt x="3587" y="1702"/>
                    <a:pt x="3678" y="1702"/>
                  </a:cubicBezTo>
                  <a:cubicBezTo>
                    <a:pt x="4104" y="1702"/>
                    <a:pt x="4499" y="1824"/>
                    <a:pt x="4863" y="2037"/>
                  </a:cubicBezTo>
                  <a:cubicBezTo>
                    <a:pt x="5137" y="2189"/>
                    <a:pt x="5380" y="2432"/>
                    <a:pt x="5532" y="2736"/>
                  </a:cubicBezTo>
                  <a:cubicBezTo>
                    <a:pt x="5684" y="3040"/>
                    <a:pt x="5806" y="3344"/>
                    <a:pt x="5867" y="3678"/>
                  </a:cubicBezTo>
                  <a:cubicBezTo>
                    <a:pt x="5927" y="3952"/>
                    <a:pt x="5988" y="4255"/>
                    <a:pt x="6019" y="4529"/>
                  </a:cubicBezTo>
                  <a:lnTo>
                    <a:pt x="4347" y="4772"/>
                  </a:lnTo>
                  <a:cubicBezTo>
                    <a:pt x="4347" y="4529"/>
                    <a:pt x="4316" y="4286"/>
                    <a:pt x="4286" y="4012"/>
                  </a:cubicBezTo>
                  <a:cubicBezTo>
                    <a:pt x="4256" y="3769"/>
                    <a:pt x="4134" y="3526"/>
                    <a:pt x="3982" y="3313"/>
                  </a:cubicBezTo>
                  <a:cubicBezTo>
                    <a:pt x="3818" y="3122"/>
                    <a:pt x="3581" y="3005"/>
                    <a:pt x="3336" y="3005"/>
                  </a:cubicBezTo>
                  <a:cubicBezTo>
                    <a:pt x="3308" y="3005"/>
                    <a:pt x="3280" y="3006"/>
                    <a:pt x="3253" y="3009"/>
                  </a:cubicBezTo>
                  <a:cubicBezTo>
                    <a:pt x="2949" y="3009"/>
                    <a:pt x="2675" y="3161"/>
                    <a:pt x="2493" y="3404"/>
                  </a:cubicBezTo>
                  <a:cubicBezTo>
                    <a:pt x="2341" y="3617"/>
                    <a:pt x="2249" y="3891"/>
                    <a:pt x="2249" y="4164"/>
                  </a:cubicBezTo>
                  <a:cubicBezTo>
                    <a:pt x="2249" y="4590"/>
                    <a:pt x="2371" y="4985"/>
                    <a:pt x="2614" y="5319"/>
                  </a:cubicBezTo>
                  <a:cubicBezTo>
                    <a:pt x="2827" y="5623"/>
                    <a:pt x="3070" y="5866"/>
                    <a:pt x="3344" y="6140"/>
                  </a:cubicBezTo>
                  <a:lnTo>
                    <a:pt x="4529" y="7143"/>
                  </a:lnTo>
                  <a:cubicBezTo>
                    <a:pt x="4833" y="7417"/>
                    <a:pt x="5107" y="7721"/>
                    <a:pt x="5380" y="8055"/>
                  </a:cubicBezTo>
                  <a:cubicBezTo>
                    <a:pt x="5623" y="8359"/>
                    <a:pt x="5836" y="8724"/>
                    <a:pt x="5988" y="9088"/>
                  </a:cubicBezTo>
                  <a:cubicBezTo>
                    <a:pt x="6140" y="9514"/>
                    <a:pt x="6231" y="9970"/>
                    <a:pt x="6201" y="10426"/>
                  </a:cubicBezTo>
                  <a:cubicBezTo>
                    <a:pt x="6231" y="10851"/>
                    <a:pt x="6110" y="11307"/>
                    <a:pt x="5927" y="11702"/>
                  </a:cubicBezTo>
                  <a:cubicBezTo>
                    <a:pt x="5745" y="12067"/>
                    <a:pt x="5471" y="12401"/>
                    <a:pt x="5107" y="12645"/>
                  </a:cubicBezTo>
                  <a:cubicBezTo>
                    <a:pt x="4742" y="12888"/>
                    <a:pt x="4286" y="13009"/>
                    <a:pt x="3830" y="13070"/>
                  </a:cubicBezTo>
                  <a:cubicBezTo>
                    <a:pt x="3739" y="13070"/>
                    <a:pt x="3678" y="13161"/>
                    <a:pt x="3678" y="13253"/>
                  </a:cubicBezTo>
                  <a:lnTo>
                    <a:pt x="3678" y="14377"/>
                  </a:lnTo>
                  <a:lnTo>
                    <a:pt x="3374" y="14377"/>
                  </a:lnTo>
                  <a:lnTo>
                    <a:pt x="3374" y="13313"/>
                  </a:lnTo>
                  <a:cubicBezTo>
                    <a:pt x="3374" y="13222"/>
                    <a:pt x="3313" y="13131"/>
                    <a:pt x="3192" y="13131"/>
                  </a:cubicBezTo>
                  <a:cubicBezTo>
                    <a:pt x="3160" y="13132"/>
                    <a:pt x="3128" y="13133"/>
                    <a:pt x="3096" y="13133"/>
                  </a:cubicBezTo>
                  <a:cubicBezTo>
                    <a:pt x="2368" y="13133"/>
                    <a:pt x="1650" y="12803"/>
                    <a:pt x="1155" y="12249"/>
                  </a:cubicBezTo>
                  <a:cubicBezTo>
                    <a:pt x="669" y="11550"/>
                    <a:pt x="395" y="10730"/>
                    <a:pt x="426" y="9909"/>
                  </a:cubicBezTo>
                  <a:lnTo>
                    <a:pt x="2037" y="9635"/>
                  </a:lnTo>
                  <a:cubicBezTo>
                    <a:pt x="2067" y="9970"/>
                    <a:pt x="2097" y="10304"/>
                    <a:pt x="2189" y="10639"/>
                  </a:cubicBezTo>
                  <a:cubicBezTo>
                    <a:pt x="2249" y="10942"/>
                    <a:pt x="2401" y="11216"/>
                    <a:pt x="2614" y="11429"/>
                  </a:cubicBezTo>
                  <a:cubicBezTo>
                    <a:pt x="2797" y="11642"/>
                    <a:pt x="3070" y="11733"/>
                    <a:pt x="3374" y="11733"/>
                  </a:cubicBezTo>
                  <a:cubicBezTo>
                    <a:pt x="3400" y="11735"/>
                    <a:pt x="3425" y="11737"/>
                    <a:pt x="3450" y="11737"/>
                  </a:cubicBezTo>
                  <a:cubicBezTo>
                    <a:pt x="3724" y="11737"/>
                    <a:pt x="3967" y="11588"/>
                    <a:pt x="4134" y="11338"/>
                  </a:cubicBezTo>
                  <a:cubicBezTo>
                    <a:pt x="4256" y="11125"/>
                    <a:pt x="4316" y="10851"/>
                    <a:pt x="4316" y="10578"/>
                  </a:cubicBezTo>
                  <a:cubicBezTo>
                    <a:pt x="4316" y="10122"/>
                    <a:pt x="4195" y="9666"/>
                    <a:pt x="3921" y="9271"/>
                  </a:cubicBezTo>
                  <a:cubicBezTo>
                    <a:pt x="3648" y="8876"/>
                    <a:pt x="3344" y="8541"/>
                    <a:pt x="2979" y="8237"/>
                  </a:cubicBezTo>
                  <a:lnTo>
                    <a:pt x="1794" y="7204"/>
                  </a:lnTo>
                  <a:cubicBezTo>
                    <a:pt x="1520" y="6961"/>
                    <a:pt x="1277" y="6718"/>
                    <a:pt x="1064" y="6444"/>
                  </a:cubicBezTo>
                  <a:cubicBezTo>
                    <a:pt x="851" y="6201"/>
                    <a:pt x="699" y="5897"/>
                    <a:pt x="578" y="5593"/>
                  </a:cubicBezTo>
                  <a:cubicBezTo>
                    <a:pt x="456" y="5228"/>
                    <a:pt x="395" y="4833"/>
                    <a:pt x="395" y="4438"/>
                  </a:cubicBezTo>
                  <a:cubicBezTo>
                    <a:pt x="335" y="3739"/>
                    <a:pt x="608" y="3040"/>
                    <a:pt x="1094" y="2493"/>
                  </a:cubicBezTo>
                  <a:cubicBezTo>
                    <a:pt x="1611" y="2006"/>
                    <a:pt x="2310" y="1733"/>
                    <a:pt x="3009" y="1702"/>
                  </a:cubicBezTo>
                  <a:cubicBezTo>
                    <a:pt x="3131" y="1702"/>
                    <a:pt x="3192" y="1611"/>
                    <a:pt x="3192" y="1520"/>
                  </a:cubicBezTo>
                  <a:lnTo>
                    <a:pt x="3192" y="456"/>
                  </a:lnTo>
                  <a:close/>
                  <a:moveTo>
                    <a:pt x="3040" y="0"/>
                  </a:moveTo>
                  <a:cubicBezTo>
                    <a:pt x="2918" y="0"/>
                    <a:pt x="2827" y="91"/>
                    <a:pt x="2827" y="213"/>
                  </a:cubicBezTo>
                  <a:lnTo>
                    <a:pt x="2827" y="1307"/>
                  </a:lnTo>
                  <a:cubicBezTo>
                    <a:pt x="2097" y="1337"/>
                    <a:pt x="1398" y="1672"/>
                    <a:pt x="851" y="2189"/>
                  </a:cubicBezTo>
                  <a:cubicBezTo>
                    <a:pt x="274" y="2766"/>
                    <a:pt x="0" y="3556"/>
                    <a:pt x="31" y="4407"/>
                  </a:cubicBezTo>
                  <a:cubicBezTo>
                    <a:pt x="31" y="4833"/>
                    <a:pt x="91" y="5259"/>
                    <a:pt x="243" y="5654"/>
                  </a:cubicBezTo>
                  <a:cubicBezTo>
                    <a:pt x="365" y="6018"/>
                    <a:pt x="547" y="6353"/>
                    <a:pt x="790" y="6626"/>
                  </a:cubicBezTo>
                  <a:cubicBezTo>
                    <a:pt x="1034" y="6900"/>
                    <a:pt x="1277" y="7173"/>
                    <a:pt x="1550" y="7447"/>
                  </a:cubicBezTo>
                  <a:lnTo>
                    <a:pt x="2766" y="8480"/>
                  </a:lnTo>
                  <a:cubicBezTo>
                    <a:pt x="3101" y="8754"/>
                    <a:pt x="3374" y="9058"/>
                    <a:pt x="3648" y="9423"/>
                  </a:cubicBezTo>
                  <a:cubicBezTo>
                    <a:pt x="3860" y="9757"/>
                    <a:pt x="3952" y="10152"/>
                    <a:pt x="3952" y="10547"/>
                  </a:cubicBezTo>
                  <a:cubicBezTo>
                    <a:pt x="3952" y="10730"/>
                    <a:pt x="3891" y="10912"/>
                    <a:pt x="3800" y="11094"/>
                  </a:cubicBezTo>
                  <a:cubicBezTo>
                    <a:pt x="3769" y="11125"/>
                    <a:pt x="3708" y="11277"/>
                    <a:pt x="3374" y="11277"/>
                  </a:cubicBezTo>
                  <a:cubicBezTo>
                    <a:pt x="3192" y="11277"/>
                    <a:pt x="3009" y="11216"/>
                    <a:pt x="2857" y="11094"/>
                  </a:cubicBezTo>
                  <a:cubicBezTo>
                    <a:pt x="2705" y="10912"/>
                    <a:pt x="2614" y="10699"/>
                    <a:pt x="2553" y="10487"/>
                  </a:cubicBezTo>
                  <a:cubicBezTo>
                    <a:pt x="2462" y="10091"/>
                    <a:pt x="2432" y="9727"/>
                    <a:pt x="2432" y="9332"/>
                  </a:cubicBezTo>
                  <a:cubicBezTo>
                    <a:pt x="2401" y="9271"/>
                    <a:pt x="2401" y="9240"/>
                    <a:pt x="2341" y="9210"/>
                  </a:cubicBezTo>
                  <a:cubicBezTo>
                    <a:pt x="2310" y="9149"/>
                    <a:pt x="2249" y="9149"/>
                    <a:pt x="2189" y="9149"/>
                  </a:cubicBezTo>
                  <a:lnTo>
                    <a:pt x="183" y="9514"/>
                  </a:lnTo>
                  <a:cubicBezTo>
                    <a:pt x="91" y="9514"/>
                    <a:pt x="31" y="9605"/>
                    <a:pt x="31" y="9696"/>
                  </a:cubicBezTo>
                  <a:cubicBezTo>
                    <a:pt x="61" y="10912"/>
                    <a:pt x="335" y="11824"/>
                    <a:pt x="851" y="12432"/>
                  </a:cubicBezTo>
                  <a:cubicBezTo>
                    <a:pt x="1398" y="13070"/>
                    <a:pt x="2189" y="13405"/>
                    <a:pt x="3009" y="13435"/>
                  </a:cubicBezTo>
                  <a:lnTo>
                    <a:pt x="3009" y="14590"/>
                  </a:lnTo>
                  <a:cubicBezTo>
                    <a:pt x="3009" y="14681"/>
                    <a:pt x="3101" y="14772"/>
                    <a:pt x="3192" y="14772"/>
                  </a:cubicBezTo>
                  <a:lnTo>
                    <a:pt x="3860" y="14772"/>
                  </a:lnTo>
                  <a:cubicBezTo>
                    <a:pt x="3982" y="14772"/>
                    <a:pt x="4073" y="14681"/>
                    <a:pt x="4073" y="14590"/>
                  </a:cubicBezTo>
                  <a:lnTo>
                    <a:pt x="4073" y="13405"/>
                  </a:lnTo>
                  <a:cubicBezTo>
                    <a:pt x="4529" y="13344"/>
                    <a:pt x="4955" y="13192"/>
                    <a:pt x="5319" y="12949"/>
                  </a:cubicBezTo>
                  <a:cubicBezTo>
                    <a:pt x="5745" y="12675"/>
                    <a:pt x="6079" y="12310"/>
                    <a:pt x="6292" y="11854"/>
                  </a:cubicBezTo>
                  <a:cubicBezTo>
                    <a:pt x="6505" y="11398"/>
                    <a:pt x="6596" y="10912"/>
                    <a:pt x="6596" y="10395"/>
                  </a:cubicBezTo>
                  <a:cubicBezTo>
                    <a:pt x="6626" y="9909"/>
                    <a:pt x="6535" y="9423"/>
                    <a:pt x="6353" y="8967"/>
                  </a:cubicBezTo>
                  <a:cubicBezTo>
                    <a:pt x="6171" y="8541"/>
                    <a:pt x="5958" y="8146"/>
                    <a:pt x="5684" y="7812"/>
                  </a:cubicBezTo>
                  <a:cubicBezTo>
                    <a:pt x="5411" y="7477"/>
                    <a:pt x="5107" y="7143"/>
                    <a:pt x="4803" y="6869"/>
                  </a:cubicBezTo>
                  <a:lnTo>
                    <a:pt x="3617" y="5836"/>
                  </a:lnTo>
                  <a:cubicBezTo>
                    <a:pt x="3374" y="5623"/>
                    <a:pt x="3131" y="5350"/>
                    <a:pt x="2918" y="5076"/>
                  </a:cubicBezTo>
                  <a:cubicBezTo>
                    <a:pt x="2736" y="4803"/>
                    <a:pt x="2645" y="4468"/>
                    <a:pt x="2645" y="4164"/>
                  </a:cubicBezTo>
                  <a:cubicBezTo>
                    <a:pt x="2645" y="3952"/>
                    <a:pt x="2705" y="3739"/>
                    <a:pt x="2827" y="3587"/>
                  </a:cubicBezTo>
                  <a:cubicBezTo>
                    <a:pt x="2906" y="3454"/>
                    <a:pt x="3055" y="3368"/>
                    <a:pt x="3212" y="3368"/>
                  </a:cubicBezTo>
                  <a:cubicBezTo>
                    <a:pt x="3236" y="3368"/>
                    <a:pt x="3259" y="3370"/>
                    <a:pt x="3283" y="3374"/>
                  </a:cubicBezTo>
                  <a:cubicBezTo>
                    <a:pt x="3310" y="3369"/>
                    <a:pt x="3337" y="3366"/>
                    <a:pt x="3364" y="3366"/>
                  </a:cubicBezTo>
                  <a:cubicBezTo>
                    <a:pt x="3488" y="3366"/>
                    <a:pt x="3608" y="3421"/>
                    <a:pt x="3708" y="3496"/>
                  </a:cubicBezTo>
                  <a:cubicBezTo>
                    <a:pt x="3800" y="3678"/>
                    <a:pt x="3891" y="3860"/>
                    <a:pt x="3921" y="4043"/>
                  </a:cubicBezTo>
                  <a:cubicBezTo>
                    <a:pt x="3952" y="4347"/>
                    <a:pt x="3982" y="4651"/>
                    <a:pt x="3982" y="4955"/>
                  </a:cubicBezTo>
                  <a:cubicBezTo>
                    <a:pt x="3982" y="5015"/>
                    <a:pt x="4012" y="5046"/>
                    <a:pt x="4073" y="5107"/>
                  </a:cubicBezTo>
                  <a:cubicBezTo>
                    <a:pt x="4104" y="5137"/>
                    <a:pt x="4164" y="5137"/>
                    <a:pt x="4225" y="5137"/>
                  </a:cubicBezTo>
                  <a:lnTo>
                    <a:pt x="6231" y="4833"/>
                  </a:lnTo>
                  <a:cubicBezTo>
                    <a:pt x="6353" y="4833"/>
                    <a:pt x="6414" y="4742"/>
                    <a:pt x="6414" y="4651"/>
                  </a:cubicBezTo>
                  <a:cubicBezTo>
                    <a:pt x="6383" y="4255"/>
                    <a:pt x="6322" y="3921"/>
                    <a:pt x="6262" y="3556"/>
                  </a:cubicBezTo>
                  <a:cubicBezTo>
                    <a:pt x="6171" y="3192"/>
                    <a:pt x="6049" y="2827"/>
                    <a:pt x="5867" y="2493"/>
                  </a:cubicBezTo>
                  <a:cubicBezTo>
                    <a:pt x="5684" y="2128"/>
                    <a:pt x="5411" y="1854"/>
                    <a:pt x="5076" y="1641"/>
                  </a:cubicBezTo>
                  <a:cubicBezTo>
                    <a:pt x="4712" y="1429"/>
                    <a:pt x="4316" y="1307"/>
                    <a:pt x="3891" y="1277"/>
                  </a:cubicBezTo>
                  <a:lnTo>
                    <a:pt x="3891" y="213"/>
                  </a:lnTo>
                  <a:cubicBezTo>
                    <a:pt x="3891" y="91"/>
                    <a:pt x="3800"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8654363" y="3305357"/>
              <a:ext cx="250401" cy="239778"/>
            </a:xfrm>
            <a:custGeom>
              <a:avLst/>
              <a:gdLst/>
              <a:ahLst/>
              <a:cxnLst/>
              <a:rect l="l" t="t" r="r" b="b"/>
              <a:pathLst>
                <a:path w="11904" h="11399" extrusionOk="0">
                  <a:moveTo>
                    <a:pt x="253" y="1"/>
                  </a:moveTo>
                  <a:cubicBezTo>
                    <a:pt x="111" y="1"/>
                    <a:pt x="1" y="194"/>
                    <a:pt x="141" y="334"/>
                  </a:cubicBezTo>
                  <a:lnTo>
                    <a:pt x="11569" y="11337"/>
                  </a:lnTo>
                  <a:cubicBezTo>
                    <a:pt x="11600" y="11368"/>
                    <a:pt x="11630" y="11398"/>
                    <a:pt x="11691" y="11398"/>
                  </a:cubicBezTo>
                  <a:cubicBezTo>
                    <a:pt x="11752" y="11398"/>
                    <a:pt x="11782" y="11368"/>
                    <a:pt x="11812" y="11337"/>
                  </a:cubicBezTo>
                  <a:cubicBezTo>
                    <a:pt x="11904" y="11246"/>
                    <a:pt x="11904" y="11125"/>
                    <a:pt x="11812" y="11064"/>
                  </a:cubicBezTo>
                  <a:lnTo>
                    <a:pt x="384" y="61"/>
                  </a:lnTo>
                  <a:cubicBezTo>
                    <a:pt x="341" y="18"/>
                    <a:pt x="296"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8895790" y="3305357"/>
              <a:ext cx="250401" cy="239778"/>
            </a:xfrm>
            <a:custGeom>
              <a:avLst/>
              <a:gdLst/>
              <a:ahLst/>
              <a:cxnLst/>
              <a:rect l="l" t="t" r="r" b="b"/>
              <a:pathLst>
                <a:path w="11904" h="11399" extrusionOk="0">
                  <a:moveTo>
                    <a:pt x="11651" y="1"/>
                  </a:moveTo>
                  <a:cubicBezTo>
                    <a:pt x="11608" y="1"/>
                    <a:pt x="11562" y="18"/>
                    <a:pt x="11520" y="61"/>
                  </a:cubicBezTo>
                  <a:lnTo>
                    <a:pt x="91" y="11064"/>
                  </a:lnTo>
                  <a:cubicBezTo>
                    <a:pt x="0" y="11125"/>
                    <a:pt x="0" y="11277"/>
                    <a:pt x="91" y="11337"/>
                  </a:cubicBezTo>
                  <a:cubicBezTo>
                    <a:pt x="122" y="11368"/>
                    <a:pt x="152" y="11398"/>
                    <a:pt x="213" y="11398"/>
                  </a:cubicBezTo>
                  <a:cubicBezTo>
                    <a:pt x="274" y="11398"/>
                    <a:pt x="304" y="11368"/>
                    <a:pt x="365" y="11337"/>
                  </a:cubicBezTo>
                  <a:lnTo>
                    <a:pt x="11763" y="334"/>
                  </a:lnTo>
                  <a:cubicBezTo>
                    <a:pt x="11903" y="194"/>
                    <a:pt x="11793" y="1"/>
                    <a:pt x="1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a:off x="8654363" y="3553430"/>
              <a:ext cx="250401" cy="239757"/>
            </a:xfrm>
            <a:custGeom>
              <a:avLst/>
              <a:gdLst/>
              <a:ahLst/>
              <a:cxnLst/>
              <a:rect l="l" t="t" r="r" b="b"/>
              <a:pathLst>
                <a:path w="11904" h="11398" extrusionOk="0">
                  <a:moveTo>
                    <a:pt x="253" y="0"/>
                  </a:moveTo>
                  <a:cubicBezTo>
                    <a:pt x="111" y="0"/>
                    <a:pt x="1" y="194"/>
                    <a:pt x="141" y="334"/>
                  </a:cubicBezTo>
                  <a:lnTo>
                    <a:pt x="11569" y="11337"/>
                  </a:lnTo>
                  <a:cubicBezTo>
                    <a:pt x="11600" y="11367"/>
                    <a:pt x="11630" y="11398"/>
                    <a:pt x="11691" y="11398"/>
                  </a:cubicBezTo>
                  <a:cubicBezTo>
                    <a:pt x="11752" y="11398"/>
                    <a:pt x="11782" y="11367"/>
                    <a:pt x="11812" y="11337"/>
                  </a:cubicBezTo>
                  <a:cubicBezTo>
                    <a:pt x="11904" y="11246"/>
                    <a:pt x="11904" y="11124"/>
                    <a:pt x="11812" y="11063"/>
                  </a:cubicBezTo>
                  <a:lnTo>
                    <a:pt x="384" y="60"/>
                  </a:lnTo>
                  <a:cubicBezTo>
                    <a:pt x="341" y="18"/>
                    <a:pt x="296"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a:off x="8895790" y="3553430"/>
              <a:ext cx="250401" cy="239757"/>
            </a:xfrm>
            <a:custGeom>
              <a:avLst/>
              <a:gdLst/>
              <a:ahLst/>
              <a:cxnLst/>
              <a:rect l="l" t="t" r="r" b="b"/>
              <a:pathLst>
                <a:path w="11904" h="11398" extrusionOk="0">
                  <a:moveTo>
                    <a:pt x="11651" y="0"/>
                  </a:moveTo>
                  <a:cubicBezTo>
                    <a:pt x="11608" y="0"/>
                    <a:pt x="11562" y="18"/>
                    <a:pt x="11520" y="60"/>
                  </a:cubicBezTo>
                  <a:lnTo>
                    <a:pt x="91" y="11063"/>
                  </a:lnTo>
                  <a:cubicBezTo>
                    <a:pt x="0" y="11124"/>
                    <a:pt x="0" y="11276"/>
                    <a:pt x="91" y="11337"/>
                  </a:cubicBezTo>
                  <a:cubicBezTo>
                    <a:pt x="122" y="11367"/>
                    <a:pt x="152" y="11398"/>
                    <a:pt x="213" y="11398"/>
                  </a:cubicBezTo>
                  <a:cubicBezTo>
                    <a:pt x="274" y="11398"/>
                    <a:pt x="304" y="11367"/>
                    <a:pt x="334" y="11337"/>
                  </a:cubicBezTo>
                  <a:lnTo>
                    <a:pt x="11763" y="334"/>
                  </a:lnTo>
                  <a:cubicBezTo>
                    <a:pt x="11903" y="194"/>
                    <a:pt x="11793" y="0"/>
                    <a:pt x="11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8655394" y="3801313"/>
              <a:ext cx="249370" cy="239946"/>
            </a:xfrm>
            <a:custGeom>
              <a:avLst/>
              <a:gdLst/>
              <a:ahLst/>
              <a:cxnLst/>
              <a:rect l="l" t="t" r="r" b="b"/>
              <a:pathLst>
                <a:path w="11855" h="11407" extrusionOk="0">
                  <a:moveTo>
                    <a:pt x="217" y="0"/>
                  </a:moveTo>
                  <a:cubicBezTo>
                    <a:pt x="168" y="0"/>
                    <a:pt x="122" y="23"/>
                    <a:pt x="92" y="69"/>
                  </a:cubicBezTo>
                  <a:cubicBezTo>
                    <a:pt x="0" y="129"/>
                    <a:pt x="0" y="251"/>
                    <a:pt x="92" y="342"/>
                  </a:cubicBezTo>
                  <a:lnTo>
                    <a:pt x="11520" y="11345"/>
                  </a:lnTo>
                  <a:cubicBezTo>
                    <a:pt x="11551" y="11376"/>
                    <a:pt x="11581" y="11406"/>
                    <a:pt x="11642" y="11406"/>
                  </a:cubicBezTo>
                  <a:cubicBezTo>
                    <a:pt x="11703" y="11406"/>
                    <a:pt x="11733" y="11376"/>
                    <a:pt x="11794" y="11345"/>
                  </a:cubicBezTo>
                  <a:cubicBezTo>
                    <a:pt x="11855" y="11254"/>
                    <a:pt x="11855" y="11163"/>
                    <a:pt x="11794" y="11072"/>
                  </a:cubicBezTo>
                  <a:lnTo>
                    <a:pt x="365" y="69"/>
                  </a:lnTo>
                  <a:cubicBezTo>
                    <a:pt x="319" y="23"/>
                    <a:pt x="266"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8895790" y="3801313"/>
              <a:ext cx="249370" cy="239946"/>
            </a:xfrm>
            <a:custGeom>
              <a:avLst/>
              <a:gdLst/>
              <a:ahLst/>
              <a:cxnLst/>
              <a:rect l="l" t="t" r="r" b="b"/>
              <a:pathLst>
                <a:path w="11855" h="11407" extrusionOk="0">
                  <a:moveTo>
                    <a:pt x="11645" y="0"/>
                  </a:moveTo>
                  <a:cubicBezTo>
                    <a:pt x="11596" y="0"/>
                    <a:pt x="11550" y="23"/>
                    <a:pt x="11520" y="69"/>
                  </a:cubicBezTo>
                  <a:lnTo>
                    <a:pt x="91" y="11072"/>
                  </a:lnTo>
                  <a:cubicBezTo>
                    <a:pt x="0" y="11133"/>
                    <a:pt x="0" y="11285"/>
                    <a:pt x="91" y="11345"/>
                  </a:cubicBezTo>
                  <a:cubicBezTo>
                    <a:pt x="122" y="11376"/>
                    <a:pt x="152" y="11406"/>
                    <a:pt x="213" y="11406"/>
                  </a:cubicBezTo>
                  <a:cubicBezTo>
                    <a:pt x="274" y="11406"/>
                    <a:pt x="304" y="11376"/>
                    <a:pt x="334" y="11345"/>
                  </a:cubicBezTo>
                  <a:lnTo>
                    <a:pt x="11794" y="342"/>
                  </a:lnTo>
                  <a:cubicBezTo>
                    <a:pt x="11854" y="251"/>
                    <a:pt x="11854" y="129"/>
                    <a:pt x="11794" y="69"/>
                  </a:cubicBezTo>
                  <a:cubicBezTo>
                    <a:pt x="11748" y="23"/>
                    <a:pt x="11695" y="0"/>
                    <a:pt x="11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a:off x="8762793" y="4146709"/>
              <a:ext cx="267292" cy="361907"/>
            </a:xfrm>
            <a:custGeom>
              <a:avLst/>
              <a:gdLst/>
              <a:ahLst/>
              <a:cxnLst/>
              <a:rect l="l" t="t" r="r" b="b"/>
              <a:pathLst>
                <a:path w="12707" h="17205" extrusionOk="0">
                  <a:moveTo>
                    <a:pt x="1" y="0"/>
                  </a:moveTo>
                  <a:lnTo>
                    <a:pt x="3192" y="17204"/>
                  </a:lnTo>
                  <a:lnTo>
                    <a:pt x="9515" y="17204"/>
                  </a:lnTo>
                  <a:lnTo>
                    <a:pt x="12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8758965" y="4142229"/>
              <a:ext cx="275580" cy="370216"/>
            </a:xfrm>
            <a:custGeom>
              <a:avLst/>
              <a:gdLst/>
              <a:ahLst/>
              <a:cxnLst/>
              <a:rect l="l" t="t" r="r" b="b"/>
              <a:pathLst>
                <a:path w="13101" h="17600" extrusionOk="0">
                  <a:moveTo>
                    <a:pt x="12645" y="396"/>
                  </a:moveTo>
                  <a:lnTo>
                    <a:pt x="9545" y="17205"/>
                  </a:lnTo>
                  <a:lnTo>
                    <a:pt x="3526" y="17205"/>
                  </a:lnTo>
                  <a:lnTo>
                    <a:pt x="426" y="396"/>
                  </a:lnTo>
                  <a:close/>
                  <a:moveTo>
                    <a:pt x="213" y="1"/>
                  </a:moveTo>
                  <a:cubicBezTo>
                    <a:pt x="152" y="1"/>
                    <a:pt x="92" y="31"/>
                    <a:pt x="61" y="92"/>
                  </a:cubicBezTo>
                  <a:cubicBezTo>
                    <a:pt x="31" y="122"/>
                    <a:pt x="0" y="183"/>
                    <a:pt x="31" y="244"/>
                  </a:cubicBezTo>
                  <a:lnTo>
                    <a:pt x="3192" y="17448"/>
                  </a:lnTo>
                  <a:cubicBezTo>
                    <a:pt x="3192" y="17539"/>
                    <a:pt x="3283" y="17600"/>
                    <a:pt x="3374" y="17600"/>
                  </a:cubicBezTo>
                  <a:lnTo>
                    <a:pt x="9697" y="17600"/>
                  </a:lnTo>
                  <a:cubicBezTo>
                    <a:pt x="9788" y="17600"/>
                    <a:pt x="9879" y="17539"/>
                    <a:pt x="9909" y="17448"/>
                  </a:cubicBezTo>
                  <a:lnTo>
                    <a:pt x="13071" y="244"/>
                  </a:lnTo>
                  <a:cubicBezTo>
                    <a:pt x="13101" y="122"/>
                    <a:pt x="13010" y="31"/>
                    <a:pt x="128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 name="Google Shape;126;p19"/>
          <p:cNvCxnSpPr/>
          <p:nvPr/>
        </p:nvCxnSpPr>
        <p:spPr>
          <a:xfrm>
            <a:off x="7127550" y="4608500"/>
            <a:ext cx="226200" cy="0"/>
          </a:xfrm>
          <a:prstGeom prst="straightConnector1">
            <a:avLst/>
          </a:prstGeom>
          <a:noFill/>
          <a:ln w="19050" cap="flat" cmpd="sng">
            <a:solidFill>
              <a:schemeClr val="dk1"/>
            </a:solidFill>
            <a:prstDash val="solid"/>
            <a:round/>
            <a:headEnd type="none" w="med" len="med"/>
            <a:tailEnd type="none" w="med" len="med"/>
          </a:ln>
        </p:spPr>
      </p:cxnSp>
      <p:cxnSp>
        <p:nvCxnSpPr>
          <p:cNvPr id="127" name="Google Shape;127;p19"/>
          <p:cNvCxnSpPr/>
          <p:nvPr/>
        </p:nvCxnSpPr>
        <p:spPr>
          <a:xfrm>
            <a:off x="7402000" y="4608500"/>
            <a:ext cx="1026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8"/>
        <p:cNvGrpSpPr/>
        <p:nvPr/>
      </p:nvGrpSpPr>
      <p:grpSpPr>
        <a:xfrm>
          <a:off x="0" y="0"/>
          <a:ext cx="0" cy="0"/>
          <a:chOff x="0" y="0"/>
          <a:chExt cx="0" cy="0"/>
        </a:xfrm>
      </p:grpSpPr>
      <p:cxnSp>
        <p:nvCxnSpPr>
          <p:cNvPr id="129" name="Google Shape;129;p20"/>
          <p:cNvCxnSpPr/>
          <p:nvPr/>
        </p:nvCxnSpPr>
        <p:spPr>
          <a:xfrm>
            <a:off x="715100" y="4608500"/>
            <a:ext cx="491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1408000"/>
            <a:ext cx="4503600" cy="1397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535000"/>
            <a:ext cx="4503600" cy="8730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20000" y="2805275"/>
            <a:ext cx="4503600" cy="4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6" name="Google Shape;16;p3"/>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15100" y="535000"/>
            <a:ext cx="7713900" cy="69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a:endParaRPr/>
          </a:p>
        </p:txBody>
      </p:sp>
      <p:sp>
        <p:nvSpPr>
          <p:cNvPr id="19" name="Google Shape;19;p4"/>
          <p:cNvSpPr txBox="1">
            <a:spLocks noGrp="1"/>
          </p:cNvSpPr>
          <p:nvPr>
            <p:ph type="body" idx="1"/>
          </p:nvPr>
        </p:nvSpPr>
        <p:spPr>
          <a:xfrm>
            <a:off x="1315005" y="2257650"/>
            <a:ext cx="2471400" cy="1034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marL="914400" lvl="1"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marL="1371600" lvl="2"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marL="1828800" lvl="3"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marL="2286000" lvl="4"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marL="2743200" lvl="5"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marL="3200400" lvl="6"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marL="3657600" lvl="7"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marL="4114800" lvl="8"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a:endParaRPr/>
          </a:p>
        </p:txBody>
      </p:sp>
      <p:cxnSp>
        <p:nvCxnSpPr>
          <p:cNvPr id="20" name="Google Shape;20;p4"/>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subTitle" idx="1"/>
          </p:nvPr>
        </p:nvSpPr>
        <p:spPr>
          <a:xfrm>
            <a:off x="715100" y="1551225"/>
            <a:ext cx="3704100" cy="228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subTitle" idx="2"/>
          </p:nvPr>
        </p:nvSpPr>
        <p:spPr>
          <a:xfrm>
            <a:off x="4724926" y="1551225"/>
            <a:ext cx="3704100" cy="228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title"/>
          </p:nvPr>
        </p:nvSpPr>
        <p:spPr>
          <a:xfrm>
            <a:off x="715100" y="535000"/>
            <a:ext cx="7713900" cy="69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a:endParaRPr/>
          </a:p>
        </p:txBody>
      </p:sp>
      <p:cxnSp>
        <p:nvCxnSpPr>
          <p:cNvPr id="25" name="Google Shape;25;p5"/>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15100" y="535000"/>
            <a:ext cx="7713900" cy="69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a:endParaRPr/>
          </a:p>
        </p:txBody>
      </p:sp>
      <p:cxnSp>
        <p:nvCxnSpPr>
          <p:cNvPr id="28" name="Google Shape;28;p6"/>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715100" y="535000"/>
            <a:ext cx="4296300" cy="69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a:endParaRPr/>
          </a:p>
        </p:txBody>
      </p:sp>
      <p:sp>
        <p:nvSpPr>
          <p:cNvPr id="31" name="Google Shape;31;p7"/>
          <p:cNvSpPr txBox="1">
            <a:spLocks noGrp="1"/>
          </p:cNvSpPr>
          <p:nvPr>
            <p:ph type="body" idx="1"/>
          </p:nvPr>
        </p:nvSpPr>
        <p:spPr>
          <a:xfrm>
            <a:off x="715100" y="1538600"/>
            <a:ext cx="4296300" cy="2088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Font typeface="Red Hat Text"/>
              <a:buChar char="●"/>
              <a:defRPr>
                <a:solidFill>
                  <a:schemeClr val="dk1"/>
                </a:solidFill>
                <a:latin typeface="Red Hat Text"/>
                <a:ea typeface="Red Hat Text"/>
                <a:cs typeface="Red Hat Text"/>
                <a:sym typeface="Red Hat Text"/>
              </a:defRPr>
            </a:lvl1pPr>
            <a:lvl2pPr marL="914400" lvl="1"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marL="1371600" lvl="2"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marL="1828800" lvl="3"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marL="2286000" lvl="4"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marL="2743200" lvl="5"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marL="3200400" lvl="6"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marL="3657600" lvl="7"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marL="4114800" lvl="8" indent="-3175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a:endParaRPr/>
          </a:p>
        </p:txBody>
      </p:sp>
      <p:sp>
        <p:nvSpPr>
          <p:cNvPr id="32" name="Google Shape;32;p7"/>
          <p:cNvSpPr>
            <a:spLocks noGrp="1"/>
          </p:cNvSpPr>
          <p:nvPr>
            <p:ph type="pic" idx="2"/>
          </p:nvPr>
        </p:nvSpPr>
        <p:spPr>
          <a:xfrm>
            <a:off x="5714775" y="100"/>
            <a:ext cx="3429300" cy="5143500"/>
          </a:xfrm>
          <a:prstGeom prst="rect">
            <a:avLst/>
          </a:prstGeom>
          <a:noFill/>
          <a:ln>
            <a:noFill/>
          </a:ln>
        </p:spPr>
      </p:sp>
      <p:cxnSp>
        <p:nvCxnSpPr>
          <p:cNvPr id="33" name="Google Shape;33;p7"/>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715100" y="535000"/>
            <a:ext cx="4859700" cy="20367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cxnSp>
        <p:nvCxnSpPr>
          <p:cNvPr id="36" name="Google Shape;36;p8"/>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40" name="Google Shape;40;p9"/>
          <p:cNvCxnSpPr/>
          <p:nvPr/>
        </p:nvCxnSpPr>
        <p:spPr>
          <a:xfrm>
            <a:off x="715100" y="4608500"/>
            <a:ext cx="491700" cy="0"/>
          </a:xfrm>
          <a:prstGeom prst="straightConnector1">
            <a:avLst/>
          </a:prstGeom>
          <a:noFill/>
          <a:ln w="19050" cap="flat" cmpd="sng">
            <a:solidFill>
              <a:srgbClr val="262626"/>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0" y="0"/>
            <a:ext cx="9144000" cy="5143500"/>
          </a:xfrm>
          <a:prstGeom prst="rect">
            <a:avLst/>
          </a:prstGeom>
          <a:noFill/>
          <a:ln>
            <a:noFill/>
          </a:ln>
        </p:spPr>
      </p:sp>
      <p:sp>
        <p:nvSpPr>
          <p:cNvPr id="43" name="Google Shape;43;p10"/>
          <p:cNvSpPr txBox="1">
            <a:spLocks noGrp="1"/>
          </p:cNvSpPr>
          <p:nvPr>
            <p:ph type="title"/>
          </p:nvPr>
        </p:nvSpPr>
        <p:spPr>
          <a:xfrm>
            <a:off x="715200" y="3913700"/>
            <a:ext cx="7713600" cy="6948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400"/>
              <a:buNone/>
              <a:defRPr/>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9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100" y="1233790"/>
            <a:ext cx="7713900" cy="33747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marL="914400" lvl="1" indent="-3175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marL="1371600" lvl="2" indent="-3175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marL="1828800" lvl="3" indent="-3175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marL="2286000" lvl="4" indent="-3175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marL="2743200" lvl="5" indent="-3175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marL="3200400" lvl="6" indent="-3175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marL="3657600" lvl="7" indent="-3175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marL="4114800" lvl="8" indent="-3175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public.tableau.com/app/profile/evan.spiller/viz/NYC_Route_Planner/NYCRoutePlanner?publish=yes"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s://public.tableau.com/app/profile/evan.spiller/viz/Most_trafficked_by_quarter_trip_weight/15routesbytripweightwnotes?publish=ye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ublic.tableau.com/app/profile/evan.spiller/viz/Most_trafficked_by_quarter/15routesbytripweightwnotes"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nyc.gov/site/tlc/about/fhv-trip-record-data.page"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hyperlink" Target="https://www.slowboring.com/p/community-meetings-arent-democracy" TargetMode="External"/><Relationship Id="rId5" Type="http://schemas.openxmlformats.org/officeDocument/2006/relationships/hyperlink" Target="https://www.nytimes.com/2023/08/17/nyregion/eric-adams-buses-nyc.html" TargetMode="External"/><Relationship Id="rId4" Type="http://schemas.openxmlformats.org/officeDocument/2006/relationships/hyperlink" Target="https://new.mta.info/document/10152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new.mta.info/document/101521"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www.nytimes.com/2023/08/17/nyregion/eric-adams-buses-nyc.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ctrTitle"/>
          </p:nvPr>
        </p:nvSpPr>
        <p:spPr>
          <a:xfrm>
            <a:off x="715100" y="534500"/>
            <a:ext cx="5641800" cy="154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Lessons for the MTA</a:t>
            </a:r>
            <a:endParaRPr/>
          </a:p>
        </p:txBody>
      </p:sp>
      <p:sp>
        <p:nvSpPr>
          <p:cNvPr id="135" name="Google Shape;135;p21"/>
          <p:cNvSpPr txBox="1">
            <a:spLocks noGrp="1"/>
          </p:cNvSpPr>
          <p:nvPr>
            <p:ph type="subTitle" idx="1"/>
          </p:nvPr>
        </p:nvSpPr>
        <p:spPr>
          <a:xfrm>
            <a:off x="715100" y="2081300"/>
            <a:ext cx="4774800" cy="43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Exploring the Changing Needs of NYC's Commuters by Creating Algorithmically Optimized Bus Routes </a:t>
            </a:r>
            <a:endParaRPr/>
          </a:p>
          <a:p>
            <a:pPr marL="0" lvl="0" indent="0" algn="l" rtl="0">
              <a:spcBef>
                <a:spcPts val="0"/>
              </a:spcBef>
              <a:spcAft>
                <a:spcPts val="0"/>
              </a:spcAft>
              <a:buNone/>
            </a:pPr>
            <a:endParaRPr/>
          </a:p>
        </p:txBody>
      </p:sp>
      <p:pic>
        <p:nvPicPr>
          <p:cNvPr id="136" name="Google Shape;136;p21"/>
          <p:cNvPicPr preferRelativeResize="0"/>
          <p:nvPr/>
        </p:nvPicPr>
        <p:blipFill>
          <a:blip r:embed="rId3">
            <a:alphaModFix/>
          </a:blip>
          <a:stretch>
            <a:fillRect/>
          </a:stretch>
        </p:blipFill>
        <p:spPr>
          <a:xfrm>
            <a:off x="5966550" y="2196000"/>
            <a:ext cx="2684550" cy="2684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715100" y="535000"/>
            <a:ext cx="48999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Processing</a:t>
            </a:r>
            <a:endParaRPr/>
          </a:p>
        </p:txBody>
      </p:sp>
      <p:sp>
        <p:nvSpPr>
          <p:cNvPr id="208" name="Google Shape;208;p30"/>
          <p:cNvSpPr txBox="1">
            <a:spLocks noGrp="1"/>
          </p:cNvSpPr>
          <p:nvPr>
            <p:ph type="body" idx="1"/>
          </p:nvPr>
        </p:nvSpPr>
        <p:spPr>
          <a:xfrm>
            <a:off x="715100" y="1233800"/>
            <a:ext cx="42963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process the data into a format I could use:</a:t>
            </a:r>
            <a:endParaRPr/>
          </a:p>
          <a:p>
            <a:pPr marL="457200" lvl="0" indent="-317500" algn="l" rtl="0">
              <a:spcBef>
                <a:spcPts val="1600"/>
              </a:spcBef>
              <a:spcAft>
                <a:spcPts val="0"/>
              </a:spcAft>
              <a:buSzPts val="1400"/>
              <a:buChar char="●"/>
            </a:pPr>
            <a:r>
              <a:rPr lang="en"/>
              <a:t>Rides are from one taxi zone – essentially a neighborhood – to another.</a:t>
            </a:r>
            <a:endParaRPr/>
          </a:p>
          <a:p>
            <a:pPr marL="457200" lvl="0" indent="-317500" algn="l" rtl="0">
              <a:spcBef>
                <a:spcPts val="0"/>
              </a:spcBef>
              <a:spcAft>
                <a:spcPts val="0"/>
              </a:spcAft>
              <a:buSzPts val="1400"/>
              <a:buChar char="●"/>
            </a:pPr>
            <a:r>
              <a:rPr lang="en"/>
              <a:t>I grouped the data by pickup zone, dropoff zone and month/day/hour – reducing the rows by 90% or more.</a:t>
            </a:r>
            <a:endParaRPr/>
          </a:p>
          <a:p>
            <a:pPr marL="457200" lvl="0" indent="-317500" algn="l" rtl="0">
              <a:spcBef>
                <a:spcPts val="0"/>
              </a:spcBef>
              <a:spcAft>
                <a:spcPts val="0"/>
              </a:spcAft>
              <a:buSzPts val="1400"/>
              <a:buChar char="●"/>
            </a:pPr>
            <a:r>
              <a:rPr lang="en"/>
              <a:t>Then, I concatenated the data into groups of one or two years from 2017 Q3 to 2023 Q1.</a:t>
            </a:r>
            <a:endParaRPr/>
          </a:p>
          <a:p>
            <a:pPr marL="0" lvl="0" indent="0" algn="l" rtl="0">
              <a:spcBef>
                <a:spcPts val="1600"/>
              </a:spcBef>
              <a:spcAft>
                <a:spcPts val="0"/>
              </a:spcAft>
              <a:buNone/>
            </a:pPr>
            <a:endParaRPr/>
          </a:p>
          <a:p>
            <a:pPr marL="0" lvl="0" indent="0" algn="l" rtl="0">
              <a:spcBef>
                <a:spcPts val="0"/>
              </a:spcBef>
              <a:spcAft>
                <a:spcPts val="0"/>
              </a:spcAft>
              <a:buNone/>
            </a:pPr>
            <a:endParaRPr/>
          </a:p>
        </p:txBody>
      </p:sp>
      <p:pic>
        <p:nvPicPr>
          <p:cNvPr id="209" name="Google Shape;209;p30"/>
          <p:cNvPicPr preferRelativeResize="0"/>
          <p:nvPr/>
        </p:nvPicPr>
        <p:blipFill>
          <a:blip r:embed="rId3">
            <a:alphaModFix/>
          </a:blip>
          <a:stretch>
            <a:fillRect/>
          </a:stretch>
        </p:blipFill>
        <p:spPr>
          <a:xfrm>
            <a:off x="5179328" y="0"/>
            <a:ext cx="396467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a:spLocks noGrp="1"/>
          </p:cNvSpPr>
          <p:nvPr>
            <p:ph type="title"/>
          </p:nvPr>
        </p:nvSpPr>
        <p:spPr>
          <a:xfrm>
            <a:off x="720000" y="1408000"/>
            <a:ext cx="4503600" cy="13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Exploratory data analysis</a:t>
            </a:r>
            <a:endParaRPr/>
          </a:p>
        </p:txBody>
      </p:sp>
      <p:sp>
        <p:nvSpPr>
          <p:cNvPr id="215" name="Google Shape;215;p31"/>
          <p:cNvSpPr txBox="1">
            <a:spLocks noGrp="1"/>
          </p:cNvSpPr>
          <p:nvPr>
            <p:ph type="title" idx="2"/>
          </p:nvPr>
        </p:nvSpPr>
        <p:spPr>
          <a:xfrm>
            <a:off x="720000" y="535000"/>
            <a:ext cx="45036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715100" y="1144600"/>
            <a:ext cx="3706200" cy="94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Most rides are short</a:t>
            </a:r>
            <a:endParaRPr sz="3700"/>
          </a:p>
        </p:txBody>
      </p:sp>
      <p:sp>
        <p:nvSpPr>
          <p:cNvPr id="221" name="Google Shape;221;p32"/>
          <p:cNvSpPr txBox="1">
            <a:spLocks noGrp="1"/>
          </p:cNvSpPr>
          <p:nvPr>
            <p:ph type="subTitle" idx="1"/>
          </p:nvPr>
        </p:nvSpPr>
        <p:spPr>
          <a:xfrm>
            <a:off x="715100" y="2015175"/>
            <a:ext cx="37062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Trip length peaks at a little over a mile then declines exponentially. This graph is from January 2023 but is reflective of averages throughout the dataset.</a:t>
            </a:r>
            <a:endParaRPr/>
          </a:p>
        </p:txBody>
      </p:sp>
      <p:cxnSp>
        <p:nvCxnSpPr>
          <p:cNvPr id="222" name="Google Shape;222;p32"/>
          <p:cNvCxnSpPr/>
          <p:nvPr/>
        </p:nvCxnSpPr>
        <p:spPr>
          <a:xfrm>
            <a:off x="5689950" y="4608500"/>
            <a:ext cx="226200" cy="0"/>
          </a:xfrm>
          <a:prstGeom prst="straightConnector1">
            <a:avLst/>
          </a:prstGeom>
          <a:noFill/>
          <a:ln w="19050" cap="flat" cmpd="sng">
            <a:solidFill>
              <a:srgbClr val="262626"/>
            </a:solidFill>
            <a:prstDash val="solid"/>
            <a:round/>
            <a:headEnd type="none" w="med" len="med"/>
            <a:tailEnd type="none" w="med" len="med"/>
          </a:ln>
        </p:spPr>
      </p:cxnSp>
      <p:cxnSp>
        <p:nvCxnSpPr>
          <p:cNvPr id="223" name="Google Shape;223;p32"/>
          <p:cNvCxnSpPr/>
          <p:nvPr/>
        </p:nvCxnSpPr>
        <p:spPr>
          <a:xfrm>
            <a:off x="5964400" y="4608500"/>
            <a:ext cx="2464500" cy="0"/>
          </a:xfrm>
          <a:prstGeom prst="straightConnector1">
            <a:avLst/>
          </a:prstGeom>
          <a:noFill/>
          <a:ln w="19050" cap="flat" cmpd="sng">
            <a:solidFill>
              <a:srgbClr val="262626"/>
            </a:solidFill>
            <a:prstDash val="solid"/>
            <a:round/>
            <a:headEnd type="none" w="med" len="med"/>
            <a:tailEnd type="none" w="med" len="med"/>
          </a:ln>
        </p:spPr>
      </p:cxnSp>
      <p:pic>
        <p:nvPicPr>
          <p:cNvPr id="224" name="Google Shape;224;p32"/>
          <p:cNvPicPr preferRelativeResize="0"/>
          <p:nvPr/>
        </p:nvPicPr>
        <p:blipFill>
          <a:blip r:embed="rId3">
            <a:alphaModFix/>
          </a:blip>
          <a:stretch>
            <a:fillRect/>
          </a:stretch>
        </p:blipFill>
        <p:spPr>
          <a:xfrm>
            <a:off x="4926300" y="889350"/>
            <a:ext cx="3803500" cy="304053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486350" y="1144600"/>
            <a:ext cx="3935100" cy="94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Pandemic decline and recovery</a:t>
            </a:r>
            <a:endParaRPr sz="3700"/>
          </a:p>
        </p:txBody>
      </p:sp>
      <p:sp>
        <p:nvSpPr>
          <p:cNvPr id="230" name="Google Shape;230;p33"/>
          <p:cNvSpPr txBox="1">
            <a:spLocks noGrp="1"/>
          </p:cNvSpPr>
          <p:nvPr>
            <p:ph type="subTitle" idx="1"/>
          </p:nvPr>
        </p:nvSpPr>
        <p:spPr>
          <a:xfrm>
            <a:off x="486500" y="2015175"/>
            <a:ext cx="37062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Rideshare trips declined dramatically when Covid hit in March 2020 then slowly recovered.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231" name="Google Shape;231;p33"/>
          <p:cNvCxnSpPr/>
          <p:nvPr/>
        </p:nvCxnSpPr>
        <p:spPr>
          <a:xfrm>
            <a:off x="5689950" y="4608500"/>
            <a:ext cx="226200" cy="0"/>
          </a:xfrm>
          <a:prstGeom prst="straightConnector1">
            <a:avLst/>
          </a:prstGeom>
          <a:noFill/>
          <a:ln w="19050" cap="flat" cmpd="sng">
            <a:solidFill>
              <a:srgbClr val="262626"/>
            </a:solidFill>
            <a:prstDash val="solid"/>
            <a:round/>
            <a:headEnd type="none" w="med" len="med"/>
            <a:tailEnd type="none" w="med" len="med"/>
          </a:ln>
        </p:spPr>
      </p:cxnSp>
      <p:cxnSp>
        <p:nvCxnSpPr>
          <p:cNvPr id="232" name="Google Shape;232;p33"/>
          <p:cNvCxnSpPr/>
          <p:nvPr/>
        </p:nvCxnSpPr>
        <p:spPr>
          <a:xfrm>
            <a:off x="5964400" y="4608500"/>
            <a:ext cx="2464500" cy="0"/>
          </a:xfrm>
          <a:prstGeom prst="straightConnector1">
            <a:avLst/>
          </a:prstGeom>
          <a:noFill/>
          <a:ln w="19050" cap="flat" cmpd="sng">
            <a:solidFill>
              <a:srgbClr val="262626"/>
            </a:solidFill>
            <a:prstDash val="solid"/>
            <a:round/>
            <a:headEnd type="none" w="med" len="med"/>
            <a:tailEnd type="none" w="med" len="med"/>
          </a:ln>
        </p:spPr>
      </p:cxnSp>
      <p:pic>
        <p:nvPicPr>
          <p:cNvPr id="233" name="Google Shape;233;p33"/>
          <p:cNvPicPr preferRelativeResize="0"/>
          <p:nvPr/>
        </p:nvPicPr>
        <p:blipFill>
          <a:blip r:embed="rId3">
            <a:alphaModFix/>
          </a:blip>
          <a:stretch>
            <a:fillRect/>
          </a:stretch>
        </p:blipFill>
        <p:spPr>
          <a:xfrm>
            <a:off x="4738200" y="1103250"/>
            <a:ext cx="4068100" cy="21643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txBox="1">
            <a:spLocks noGrp="1"/>
          </p:cNvSpPr>
          <p:nvPr>
            <p:ph type="title"/>
          </p:nvPr>
        </p:nvSpPr>
        <p:spPr>
          <a:xfrm>
            <a:off x="958625" y="92875"/>
            <a:ext cx="7713900" cy="69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Major movement patterns are often stable</a:t>
            </a:r>
            <a:endParaRPr sz="3000"/>
          </a:p>
        </p:txBody>
      </p:sp>
      <p:pic>
        <p:nvPicPr>
          <p:cNvPr id="239" name="Google Shape;239;p34"/>
          <p:cNvPicPr preferRelativeResize="0"/>
          <p:nvPr/>
        </p:nvPicPr>
        <p:blipFill rotWithShape="1">
          <a:blip r:embed="rId3">
            <a:alphaModFix/>
          </a:blip>
          <a:srcRect l="1545" t="6393"/>
          <a:stretch/>
        </p:blipFill>
        <p:spPr>
          <a:xfrm>
            <a:off x="1237775" y="1184262"/>
            <a:ext cx="7104251" cy="3198075"/>
          </a:xfrm>
          <a:prstGeom prst="rect">
            <a:avLst/>
          </a:prstGeom>
          <a:noFill/>
          <a:ln>
            <a:noFill/>
          </a:ln>
        </p:spPr>
      </p:pic>
      <p:sp>
        <p:nvSpPr>
          <p:cNvPr id="240" name="Google Shape;240;p34"/>
          <p:cNvSpPr txBox="1">
            <a:spLocks noGrp="1"/>
          </p:cNvSpPr>
          <p:nvPr>
            <p:ph type="subTitle" idx="4294967295"/>
          </p:nvPr>
        </p:nvSpPr>
        <p:spPr>
          <a:xfrm>
            <a:off x="2402677" y="826050"/>
            <a:ext cx="55704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t>Top pickup zones for the dropoff zone Williamsburg (South Side) by quarter</a:t>
            </a:r>
            <a:endParaRPr b="1"/>
          </a:p>
        </p:txBody>
      </p:sp>
      <p:sp>
        <p:nvSpPr>
          <p:cNvPr id="241" name="Google Shape;241;p34"/>
          <p:cNvSpPr/>
          <p:nvPr/>
        </p:nvSpPr>
        <p:spPr>
          <a:xfrm>
            <a:off x="1237675" y="1716950"/>
            <a:ext cx="7155600" cy="434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a:off x="1237775" y="2385200"/>
            <a:ext cx="7155600" cy="176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1252475" y="3017775"/>
            <a:ext cx="7155600" cy="33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txBox="1"/>
          <p:nvPr/>
        </p:nvSpPr>
        <p:spPr>
          <a:xfrm>
            <a:off x="0" y="850525"/>
            <a:ext cx="11568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ed Hat Text"/>
                <a:ea typeface="Red Hat Text"/>
                <a:cs typeface="Red Hat Text"/>
                <a:sym typeface="Red Hat Text"/>
              </a:rPr>
              <a:t>Top pickup zones for South Williamsburg dropoffs stayed stable for the entire period.</a:t>
            </a:r>
            <a:endParaRPr sz="900">
              <a:latin typeface="Red Hat Text"/>
              <a:ea typeface="Red Hat Text"/>
              <a:cs typeface="Red Hat Text"/>
              <a:sym typeface="Red Hat Text"/>
            </a:endParaRPr>
          </a:p>
        </p:txBody>
      </p:sp>
      <p:cxnSp>
        <p:nvCxnSpPr>
          <p:cNvPr id="245" name="Google Shape;245;p34"/>
          <p:cNvCxnSpPr/>
          <p:nvPr/>
        </p:nvCxnSpPr>
        <p:spPr>
          <a:xfrm>
            <a:off x="862175" y="1839875"/>
            <a:ext cx="162000" cy="162000"/>
          </a:xfrm>
          <a:prstGeom prst="straightConnector1">
            <a:avLst/>
          </a:prstGeom>
          <a:noFill/>
          <a:ln w="9525" cap="flat" cmpd="sng">
            <a:solidFill>
              <a:srgbClr val="0000FF"/>
            </a:solidFill>
            <a:prstDash val="solid"/>
            <a:round/>
            <a:headEnd type="none" w="med" len="med"/>
            <a:tailEnd type="triangle" w="med" len="med"/>
          </a:ln>
        </p:spPr>
      </p:cxnSp>
      <p:sp>
        <p:nvSpPr>
          <p:cNvPr id="246" name="Google Shape;246;p34"/>
          <p:cNvSpPr txBox="1"/>
          <p:nvPr/>
        </p:nvSpPr>
        <p:spPr>
          <a:xfrm>
            <a:off x="-14525" y="2124200"/>
            <a:ext cx="11568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ed Hat Text"/>
                <a:ea typeface="Red Hat Text"/>
                <a:cs typeface="Red Hat Text"/>
                <a:sym typeface="Red Hat Text"/>
              </a:rPr>
              <a:t>Some changes occurred during the pandemic then reverted.</a:t>
            </a:r>
            <a:endParaRPr sz="900">
              <a:latin typeface="Red Hat Text"/>
              <a:ea typeface="Red Hat Text"/>
              <a:cs typeface="Red Hat Text"/>
              <a:sym typeface="Red Hat Text"/>
            </a:endParaRPr>
          </a:p>
        </p:txBody>
      </p:sp>
      <p:cxnSp>
        <p:nvCxnSpPr>
          <p:cNvPr id="247" name="Google Shape;247;p34"/>
          <p:cNvCxnSpPr>
            <a:endCxn id="242" idx="1"/>
          </p:cNvCxnSpPr>
          <p:nvPr/>
        </p:nvCxnSpPr>
        <p:spPr>
          <a:xfrm rot="10800000" flipH="1">
            <a:off x="994775" y="2473550"/>
            <a:ext cx="243000" cy="2400"/>
          </a:xfrm>
          <a:prstGeom prst="straightConnector1">
            <a:avLst/>
          </a:prstGeom>
          <a:noFill/>
          <a:ln w="9525" cap="flat" cmpd="sng">
            <a:solidFill>
              <a:srgbClr val="0000FF"/>
            </a:solidFill>
            <a:prstDash val="solid"/>
            <a:round/>
            <a:headEnd type="none" w="med" len="med"/>
            <a:tailEnd type="triangle" w="med" len="med"/>
          </a:ln>
        </p:spPr>
      </p:cxnSp>
      <p:sp>
        <p:nvSpPr>
          <p:cNvPr id="248" name="Google Shape;248;p34"/>
          <p:cNvSpPr txBox="1"/>
          <p:nvPr/>
        </p:nvSpPr>
        <p:spPr>
          <a:xfrm>
            <a:off x="0" y="2869025"/>
            <a:ext cx="11568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ed Hat Text"/>
                <a:ea typeface="Red Hat Text"/>
                <a:cs typeface="Red Hat Text"/>
                <a:sym typeface="Red Hat Text"/>
              </a:rPr>
              <a:t>Some zones did increase or decrease in relative importance as a pickup zone, but changes were usually small.</a:t>
            </a:r>
            <a:endParaRPr sz="900">
              <a:latin typeface="Red Hat Text"/>
              <a:ea typeface="Red Hat Text"/>
              <a:cs typeface="Red Hat Text"/>
              <a:sym typeface="Red Hat Text"/>
            </a:endParaRPr>
          </a:p>
        </p:txBody>
      </p:sp>
      <p:cxnSp>
        <p:nvCxnSpPr>
          <p:cNvPr id="249" name="Google Shape;249;p34"/>
          <p:cNvCxnSpPr/>
          <p:nvPr/>
        </p:nvCxnSpPr>
        <p:spPr>
          <a:xfrm rot="10800000" flipH="1">
            <a:off x="832675" y="3273350"/>
            <a:ext cx="324000" cy="79500"/>
          </a:xfrm>
          <a:prstGeom prst="straightConnector1">
            <a:avLst/>
          </a:prstGeom>
          <a:noFill/>
          <a:ln w="9525" cap="flat" cmpd="sng">
            <a:solidFill>
              <a:srgbClr val="0000FF"/>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720000" y="1941400"/>
            <a:ext cx="4503600" cy="13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Modeling the best bus route over time</a:t>
            </a:r>
            <a:endParaRPr/>
          </a:p>
        </p:txBody>
      </p:sp>
      <p:sp>
        <p:nvSpPr>
          <p:cNvPr id="255" name="Google Shape;255;p35"/>
          <p:cNvSpPr txBox="1">
            <a:spLocks noGrp="1"/>
          </p:cNvSpPr>
          <p:nvPr>
            <p:ph type="title" idx="2"/>
          </p:nvPr>
        </p:nvSpPr>
        <p:spPr>
          <a:xfrm>
            <a:off x="720000" y="535000"/>
            <a:ext cx="45036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715100" y="535000"/>
            <a:ext cx="7713900" cy="69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Process</a:t>
            </a:r>
            <a:endParaRPr/>
          </a:p>
        </p:txBody>
      </p:sp>
      <p:sp>
        <p:nvSpPr>
          <p:cNvPr id="261" name="Google Shape;261;p36"/>
          <p:cNvSpPr txBox="1"/>
          <p:nvPr/>
        </p:nvSpPr>
        <p:spPr>
          <a:xfrm>
            <a:off x="211113" y="1880563"/>
            <a:ext cx="1367700" cy="81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ed Hat Text"/>
                <a:ea typeface="Red Hat Text"/>
                <a:cs typeface="Red Hat Text"/>
                <a:sym typeface="Red Hat Text"/>
              </a:rPr>
              <a:t>Created a dataframe that stated which taxi zones were adjacent to each other using GeoPandas. </a:t>
            </a:r>
            <a:endParaRPr sz="1300">
              <a:solidFill>
                <a:schemeClr val="dk1"/>
              </a:solidFill>
              <a:latin typeface="Red Hat Text"/>
              <a:ea typeface="Red Hat Text"/>
              <a:cs typeface="Red Hat Text"/>
              <a:sym typeface="Red Hat Text"/>
            </a:endParaRPr>
          </a:p>
        </p:txBody>
      </p:sp>
      <p:sp>
        <p:nvSpPr>
          <p:cNvPr id="262" name="Google Shape;262;p36"/>
          <p:cNvSpPr txBox="1"/>
          <p:nvPr/>
        </p:nvSpPr>
        <p:spPr>
          <a:xfrm>
            <a:off x="1763720" y="1924788"/>
            <a:ext cx="1367700" cy="81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ed Hat Text"/>
                <a:ea typeface="Red Hat Text"/>
                <a:cs typeface="Red Hat Text"/>
                <a:sym typeface="Red Hat Text"/>
              </a:rPr>
              <a:t>Checked adjacency dataframe by using Tableau’s mapping tool. Added bridges and tunnels. Then put into a NetworkX graph.</a:t>
            </a:r>
            <a:endParaRPr sz="1300">
              <a:solidFill>
                <a:schemeClr val="dk1"/>
              </a:solidFill>
              <a:latin typeface="Red Hat Text"/>
              <a:ea typeface="Red Hat Text"/>
              <a:cs typeface="Red Hat Text"/>
              <a:sym typeface="Red Hat Text"/>
            </a:endParaRPr>
          </a:p>
        </p:txBody>
      </p:sp>
      <p:sp>
        <p:nvSpPr>
          <p:cNvPr id="263" name="Google Shape;263;p36"/>
          <p:cNvSpPr txBox="1"/>
          <p:nvPr/>
        </p:nvSpPr>
        <p:spPr>
          <a:xfrm>
            <a:off x="3245552" y="1880563"/>
            <a:ext cx="1367700" cy="81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ed Hat Text"/>
                <a:ea typeface="Red Hat Text"/>
                <a:cs typeface="Red Hat Text"/>
                <a:sym typeface="Red Hat Text"/>
              </a:rPr>
              <a:t>Modeled lowest-traffic route from each zone to each zone and built an application in Tableau to display best routes.</a:t>
            </a:r>
            <a:endParaRPr sz="1300">
              <a:solidFill>
                <a:schemeClr val="dk1"/>
              </a:solidFill>
              <a:latin typeface="Red Hat Text"/>
              <a:ea typeface="Red Hat Text"/>
              <a:cs typeface="Red Hat Text"/>
              <a:sym typeface="Red Hat Text"/>
            </a:endParaRPr>
          </a:p>
        </p:txBody>
      </p:sp>
      <p:sp>
        <p:nvSpPr>
          <p:cNvPr id="264" name="Google Shape;264;p36"/>
          <p:cNvSpPr txBox="1"/>
          <p:nvPr/>
        </p:nvSpPr>
        <p:spPr>
          <a:xfrm>
            <a:off x="4821310" y="1912563"/>
            <a:ext cx="1367700" cy="81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ed Hat Text"/>
                <a:ea typeface="Red Hat Text"/>
                <a:cs typeface="Red Hat Text"/>
                <a:sym typeface="Red Hat Text"/>
              </a:rPr>
              <a:t>Created custom algorithm to find bus route that could theoretically replace the largest number of rideshare rides.</a:t>
            </a:r>
            <a:endParaRPr sz="1300">
              <a:solidFill>
                <a:schemeClr val="dk1"/>
              </a:solidFill>
              <a:latin typeface="Red Hat Text"/>
              <a:ea typeface="Red Hat Text"/>
              <a:cs typeface="Red Hat Text"/>
              <a:sym typeface="Red Hat Text"/>
            </a:endParaRPr>
          </a:p>
        </p:txBody>
      </p:sp>
      <p:sp>
        <p:nvSpPr>
          <p:cNvPr id="265" name="Google Shape;265;p36"/>
          <p:cNvSpPr txBox="1"/>
          <p:nvPr/>
        </p:nvSpPr>
        <p:spPr>
          <a:xfrm>
            <a:off x="6390799" y="1924800"/>
            <a:ext cx="1132800" cy="81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ed Hat Text"/>
                <a:ea typeface="Red Hat Text"/>
                <a:cs typeface="Red Hat Text"/>
                <a:sym typeface="Red Hat Text"/>
              </a:rPr>
              <a:t>Used 15 real proposed bus routes to model the ‘best’ route each quarter over a 5.75 year period. </a:t>
            </a:r>
            <a:endParaRPr sz="1300">
              <a:solidFill>
                <a:schemeClr val="dk1"/>
              </a:solidFill>
              <a:latin typeface="Red Hat Text"/>
              <a:ea typeface="Red Hat Text"/>
              <a:cs typeface="Red Hat Text"/>
              <a:sym typeface="Red Hat Text"/>
            </a:endParaRPr>
          </a:p>
        </p:txBody>
      </p:sp>
      <p:sp>
        <p:nvSpPr>
          <p:cNvPr id="266" name="Google Shape;266;p36"/>
          <p:cNvSpPr/>
          <p:nvPr/>
        </p:nvSpPr>
        <p:spPr>
          <a:xfrm>
            <a:off x="831224" y="1626975"/>
            <a:ext cx="127500" cy="1332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6"/>
          <p:cNvSpPr/>
          <p:nvPr/>
        </p:nvSpPr>
        <p:spPr>
          <a:xfrm>
            <a:off x="2348491" y="1626975"/>
            <a:ext cx="127500" cy="1332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p:nvPr/>
        </p:nvSpPr>
        <p:spPr>
          <a:xfrm>
            <a:off x="3865656" y="1626975"/>
            <a:ext cx="127500" cy="133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5383025" y="1626975"/>
            <a:ext cx="127500" cy="1332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6900292" y="1626975"/>
            <a:ext cx="127500" cy="133200"/>
          </a:xfrm>
          <a:prstGeom prst="ellipse">
            <a:avLst/>
          </a:prstGeom>
          <a:solidFill>
            <a:srgbClr val="869FB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36"/>
          <p:cNvCxnSpPr>
            <a:stCxn id="266" idx="6"/>
            <a:endCxn id="267" idx="2"/>
          </p:cNvCxnSpPr>
          <p:nvPr/>
        </p:nvCxnSpPr>
        <p:spPr>
          <a:xfrm>
            <a:off x="958724" y="1693575"/>
            <a:ext cx="1389900" cy="0"/>
          </a:xfrm>
          <a:prstGeom prst="straightConnector1">
            <a:avLst/>
          </a:prstGeom>
          <a:noFill/>
          <a:ln w="9525" cap="flat" cmpd="sng">
            <a:solidFill>
              <a:schemeClr val="dk1"/>
            </a:solidFill>
            <a:prstDash val="solid"/>
            <a:round/>
            <a:headEnd type="none" w="med" len="med"/>
            <a:tailEnd type="none" w="med" len="med"/>
          </a:ln>
        </p:spPr>
      </p:cxnSp>
      <p:cxnSp>
        <p:nvCxnSpPr>
          <p:cNvPr id="272" name="Google Shape;272;p36"/>
          <p:cNvCxnSpPr>
            <a:stCxn id="267" idx="6"/>
            <a:endCxn id="268" idx="2"/>
          </p:cNvCxnSpPr>
          <p:nvPr/>
        </p:nvCxnSpPr>
        <p:spPr>
          <a:xfrm>
            <a:off x="2475991" y="1693575"/>
            <a:ext cx="1389600" cy="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36"/>
          <p:cNvCxnSpPr>
            <a:stCxn id="268" idx="6"/>
            <a:endCxn id="269" idx="2"/>
          </p:cNvCxnSpPr>
          <p:nvPr/>
        </p:nvCxnSpPr>
        <p:spPr>
          <a:xfrm>
            <a:off x="3993156" y="1693575"/>
            <a:ext cx="1389900" cy="0"/>
          </a:xfrm>
          <a:prstGeom prst="straightConnector1">
            <a:avLst/>
          </a:prstGeom>
          <a:noFill/>
          <a:ln w="9525" cap="flat" cmpd="sng">
            <a:solidFill>
              <a:schemeClr val="dk1"/>
            </a:solidFill>
            <a:prstDash val="solid"/>
            <a:round/>
            <a:headEnd type="none" w="med" len="med"/>
            <a:tailEnd type="none" w="med" len="med"/>
          </a:ln>
        </p:spPr>
      </p:cxnSp>
      <p:cxnSp>
        <p:nvCxnSpPr>
          <p:cNvPr id="274" name="Google Shape;274;p36"/>
          <p:cNvCxnSpPr>
            <a:stCxn id="269" idx="6"/>
            <a:endCxn id="270" idx="2"/>
          </p:cNvCxnSpPr>
          <p:nvPr/>
        </p:nvCxnSpPr>
        <p:spPr>
          <a:xfrm>
            <a:off x="5510525" y="1693575"/>
            <a:ext cx="1389900" cy="0"/>
          </a:xfrm>
          <a:prstGeom prst="straightConnector1">
            <a:avLst/>
          </a:prstGeom>
          <a:noFill/>
          <a:ln w="9525" cap="flat" cmpd="sng">
            <a:solidFill>
              <a:schemeClr val="dk1"/>
            </a:solidFill>
            <a:prstDash val="solid"/>
            <a:round/>
            <a:headEnd type="none" w="med" len="med"/>
            <a:tailEnd type="none" w="med" len="med"/>
          </a:ln>
        </p:spPr>
      </p:cxnSp>
      <p:sp>
        <p:nvSpPr>
          <p:cNvPr id="275" name="Google Shape;275;p36"/>
          <p:cNvSpPr/>
          <p:nvPr/>
        </p:nvSpPr>
        <p:spPr>
          <a:xfrm>
            <a:off x="8417744" y="1626975"/>
            <a:ext cx="127500" cy="1332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36"/>
          <p:cNvCxnSpPr>
            <a:endCxn id="275" idx="2"/>
          </p:cNvCxnSpPr>
          <p:nvPr/>
        </p:nvCxnSpPr>
        <p:spPr>
          <a:xfrm>
            <a:off x="7027844" y="1693575"/>
            <a:ext cx="1389900" cy="0"/>
          </a:xfrm>
          <a:prstGeom prst="straightConnector1">
            <a:avLst/>
          </a:prstGeom>
          <a:noFill/>
          <a:ln w="9525" cap="flat" cmpd="sng">
            <a:solidFill>
              <a:schemeClr val="dk1"/>
            </a:solidFill>
            <a:prstDash val="solid"/>
            <a:round/>
            <a:headEnd type="none" w="med" len="med"/>
            <a:tailEnd type="none" w="med" len="med"/>
          </a:ln>
        </p:spPr>
      </p:cxnSp>
      <p:sp>
        <p:nvSpPr>
          <p:cNvPr id="277" name="Google Shape;277;p36"/>
          <p:cNvSpPr txBox="1"/>
          <p:nvPr/>
        </p:nvSpPr>
        <p:spPr>
          <a:xfrm>
            <a:off x="7752100" y="1924800"/>
            <a:ext cx="1295700" cy="81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ed Hat Text"/>
                <a:ea typeface="Red Hat Text"/>
                <a:cs typeface="Red Hat Text"/>
                <a:sym typeface="Red Hat Text"/>
              </a:rPr>
              <a:t>Evaluated change over time by mapping and observing changes, then creating a custom metric of difference between routes.</a:t>
            </a:r>
            <a:endParaRPr sz="1300">
              <a:solidFill>
                <a:schemeClr val="dk1"/>
              </a:solidFill>
              <a:latin typeface="Red Hat Text"/>
              <a:ea typeface="Red Hat Text"/>
              <a:cs typeface="Red Hat Text"/>
              <a:sym typeface="Red Hat Tex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7"/>
          <p:cNvSpPr txBox="1">
            <a:spLocks noGrp="1"/>
          </p:cNvSpPr>
          <p:nvPr>
            <p:ph type="title"/>
          </p:nvPr>
        </p:nvSpPr>
        <p:spPr>
          <a:xfrm>
            <a:off x="715100" y="535000"/>
            <a:ext cx="7713900" cy="69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Network of taxi zones in NYC</a:t>
            </a:r>
            <a:endParaRPr/>
          </a:p>
        </p:txBody>
      </p:sp>
      <p:sp>
        <p:nvSpPr>
          <p:cNvPr id="283" name="Google Shape;283;p37"/>
          <p:cNvSpPr txBox="1"/>
          <p:nvPr/>
        </p:nvSpPr>
        <p:spPr>
          <a:xfrm>
            <a:off x="5800600" y="1875150"/>
            <a:ext cx="2628300" cy="13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ed Hat Text"/>
                <a:ea typeface="Red Hat Text"/>
                <a:cs typeface="Red Hat Text"/>
                <a:sym typeface="Red Hat Text"/>
              </a:rPr>
              <a:t>To the left represents a graph of ‘nodes’ – in this case taxi zones in NYC – and how they connect with one another. </a:t>
            </a:r>
            <a:endParaRPr>
              <a:solidFill>
                <a:schemeClr val="dk1"/>
              </a:solidFill>
              <a:latin typeface="Red Hat Text"/>
              <a:ea typeface="Red Hat Text"/>
              <a:cs typeface="Red Hat Text"/>
              <a:sym typeface="Red Hat Text"/>
            </a:endParaRPr>
          </a:p>
          <a:p>
            <a:pPr marL="0" lvl="0" indent="0" algn="l" rtl="0">
              <a:spcBef>
                <a:spcPts val="1000"/>
              </a:spcBef>
              <a:spcAft>
                <a:spcPts val="0"/>
              </a:spcAft>
              <a:buNone/>
            </a:pPr>
            <a:r>
              <a:rPr lang="en">
                <a:solidFill>
                  <a:schemeClr val="dk1"/>
                </a:solidFill>
                <a:latin typeface="Red Hat Text"/>
                <a:ea typeface="Red Hat Text"/>
                <a:cs typeface="Red Hat Text"/>
                <a:sym typeface="Red Hat Text"/>
              </a:rPr>
              <a:t>The lines between nodes are called ‘edges.’ Edges can have a ‘weight’ – in this case number of rides between each zone according to public rideshare data. </a:t>
            </a:r>
            <a:endParaRPr>
              <a:solidFill>
                <a:schemeClr val="dk1"/>
              </a:solidFill>
              <a:latin typeface="Red Hat Text"/>
              <a:ea typeface="Red Hat Text"/>
              <a:cs typeface="Red Hat Text"/>
              <a:sym typeface="Red Hat Text"/>
            </a:endParaRPr>
          </a:p>
          <a:p>
            <a:pPr marL="0" lvl="0" indent="0" algn="l" rtl="0">
              <a:spcBef>
                <a:spcPts val="1000"/>
              </a:spcBef>
              <a:spcAft>
                <a:spcPts val="1000"/>
              </a:spcAft>
              <a:buNone/>
            </a:pPr>
            <a:r>
              <a:rPr lang="en">
                <a:solidFill>
                  <a:schemeClr val="dk1"/>
                </a:solidFill>
                <a:latin typeface="Red Hat Text"/>
                <a:ea typeface="Red Hat Text"/>
                <a:cs typeface="Red Hat Text"/>
                <a:sym typeface="Red Hat Text"/>
              </a:rPr>
              <a:t>I created this network with the Python library NetworkX.</a:t>
            </a:r>
            <a:endParaRPr>
              <a:solidFill>
                <a:schemeClr val="dk1"/>
              </a:solidFill>
              <a:latin typeface="Red Hat Text"/>
              <a:ea typeface="Red Hat Text"/>
              <a:cs typeface="Red Hat Text"/>
              <a:sym typeface="Red Hat Text"/>
            </a:endParaRPr>
          </a:p>
        </p:txBody>
      </p:sp>
      <p:sp>
        <p:nvSpPr>
          <p:cNvPr id="284" name="Google Shape;284;p37"/>
          <p:cNvSpPr txBox="1"/>
          <p:nvPr/>
        </p:nvSpPr>
        <p:spPr>
          <a:xfrm>
            <a:off x="5800599" y="1435050"/>
            <a:ext cx="2628300" cy="51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700">
                <a:solidFill>
                  <a:schemeClr val="dk1"/>
                </a:solidFill>
                <a:latin typeface="Red Hat Text Medium"/>
                <a:ea typeface="Red Hat Text Medium"/>
                <a:cs typeface="Red Hat Text Medium"/>
                <a:sym typeface="Red Hat Text Medium"/>
              </a:rPr>
              <a:t>NYC’s taxi zone network</a:t>
            </a:r>
            <a:endParaRPr sz="1700">
              <a:solidFill>
                <a:schemeClr val="dk1"/>
              </a:solidFill>
              <a:latin typeface="Red Hat Text Medium"/>
              <a:ea typeface="Red Hat Text Medium"/>
              <a:cs typeface="Red Hat Text Medium"/>
              <a:sym typeface="Red Hat Text Medium"/>
            </a:endParaRPr>
          </a:p>
        </p:txBody>
      </p:sp>
      <p:pic>
        <p:nvPicPr>
          <p:cNvPr id="285" name="Google Shape;285;p37"/>
          <p:cNvPicPr preferRelativeResize="0"/>
          <p:nvPr/>
        </p:nvPicPr>
        <p:blipFill rotWithShape="1">
          <a:blip r:embed="rId3">
            <a:alphaModFix/>
          </a:blip>
          <a:srcRect r="5168"/>
          <a:stretch/>
        </p:blipFill>
        <p:spPr>
          <a:xfrm>
            <a:off x="1464075" y="1437850"/>
            <a:ext cx="3495200" cy="270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8"/>
          <p:cNvSpPr txBox="1">
            <a:spLocks noGrp="1"/>
          </p:cNvSpPr>
          <p:nvPr>
            <p:ph type="title"/>
          </p:nvPr>
        </p:nvSpPr>
        <p:spPr>
          <a:xfrm>
            <a:off x="715100" y="306400"/>
            <a:ext cx="7713900" cy="69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Route-finder application for drivers</a:t>
            </a:r>
            <a:endParaRPr/>
          </a:p>
        </p:txBody>
      </p:sp>
      <p:sp>
        <p:nvSpPr>
          <p:cNvPr id="291" name="Google Shape;291;p38"/>
          <p:cNvSpPr txBox="1"/>
          <p:nvPr/>
        </p:nvSpPr>
        <p:spPr>
          <a:xfrm>
            <a:off x="283625" y="1570350"/>
            <a:ext cx="3500100" cy="13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ed Hat Text"/>
                <a:ea typeface="Red Hat Text"/>
                <a:cs typeface="Red Hat Text"/>
                <a:sym typeface="Red Hat Text"/>
              </a:rPr>
              <a:t>To test the value of my data within a graph theory network, I mapped the ‘shortest path’ from all zones to each other, weighted by adjacent traffic. </a:t>
            </a:r>
            <a:endParaRPr>
              <a:solidFill>
                <a:schemeClr val="dk1"/>
              </a:solidFill>
              <a:latin typeface="Red Hat Text"/>
              <a:ea typeface="Red Hat Text"/>
              <a:cs typeface="Red Hat Text"/>
              <a:sym typeface="Red Hat Text"/>
            </a:endParaRPr>
          </a:p>
          <a:p>
            <a:pPr marL="0" lvl="0" indent="0" algn="l" rtl="0">
              <a:spcBef>
                <a:spcPts val="1000"/>
              </a:spcBef>
              <a:spcAft>
                <a:spcPts val="0"/>
              </a:spcAft>
              <a:buNone/>
            </a:pPr>
            <a:r>
              <a:rPr lang="en">
                <a:solidFill>
                  <a:schemeClr val="dk1"/>
                </a:solidFill>
                <a:latin typeface="Red Hat Text"/>
                <a:ea typeface="Red Hat Text"/>
                <a:cs typeface="Red Hat Text"/>
                <a:sym typeface="Red Hat Text"/>
              </a:rPr>
              <a:t>In other words: the route with the least amount of total rideshare traffic, based on 2022 data.</a:t>
            </a:r>
            <a:endParaRPr>
              <a:solidFill>
                <a:schemeClr val="dk1"/>
              </a:solidFill>
              <a:latin typeface="Red Hat Text"/>
              <a:ea typeface="Red Hat Text"/>
              <a:cs typeface="Red Hat Text"/>
              <a:sym typeface="Red Hat Text"/>
            </a:endParaRPr>
          </a:p>
          <a:p>
            <a:pPr marL="0" lvl="0" indent="0" algn="l" rtl="0">
              <a:spcBef>
                <a:spcPts val="1000"/>
              </a:spcBef>
              <a:spcAft>
                <a:spcPts val="0"/>
              </a:spcAft>
              <a:buNone/>
            </a:pPr>
            <a:r>
              <a:rPr lang="en">
                <a:solidFill>
                  <a:schemeClr val="dk1"/>
                </a:solidFill>
                <a:latin typeface="Red Hat Text"/>
                <a:ea typeface="Red Hat Text"/>
                <a:cs typeface="Red Hat Text"/>
                <a:sym typeface="Red Hat Text"/>
              </a:rPr>
              <a:t>My application did a reasonably good job at avoiding high traffic areas and creating similar routes to Google Maps.</a:t>
            </a:r>
            <a:endParaRPr>
              <a:solidFill>
                <a:schemeClr val="dk1"/>
              </a:solidFill>
              <a:latin typeface="Red Hat Text"/>
              <a:ea typeface="Red Hat Text"/>
              <a:cs typeface="Red Hat Text"/>
              <a:sym typeface="Red Hat Text"/>
            </a:endParaRPr>
          </a:p>
          <a:p>
            <a:pPr marL="0" lvl="0" indent="0" algn="l" rtl="0">
              <a:spcBef>
                <a:spcPts val="1000"/>
              </a:spcBef>
              <a:spcAft>
                <a:spcPts val="1000"/>
              </a:spcAft>
              <a:buNone/>
            </a:pPr>
            <a:r>
              <a:rPr lang="en">
                <a:solidFill>
                  <a:schemeClr val="dk1"/>
                </a:solidFill>
                <a:latin typeface="Red Hat Text"/>
                <a:ea typeface="Red Hat Text"/>
                <a:cs typeface="Red Hat Text"/>
                <a:sym typeface="Red Hat Text"/>
              </a:rPr>
              <a:t>You can play with the full application </a:t>
            </a:r>
            <a:r>
              <a:rPr lang="en" u="sng">
                <a:solidFill>
                  <a:schemeClr val="hlink"/>
                </a:solidFill>
                <a:latin typeface="Red Hat Text"/>
                <a:ea typeface="Red Hat Text"/>
                <a:cs typeface="Red Hat Text"/>
                <a:sym typeface="Red Hat Text"/>
                <a:hlinkClick r:id="rId3"/>
              </a:rPr>
              <a:t>here</a:t>
            </a:r>
            <a:r>
              <a:rPr lang="en">
                <a:solidFill>
                  <a:schemeClr val="dk1"/>
                </a:solidFill>
                <a:latin typeface="Red Hat Text"/>
                <a:ea typeface="Red Hat Text"/>
                <a:cs typeface="Red Hat Text"/>
                <a:sym typeface="Red Hat Text"/>
              </a:rPr>
              <a:t>.</a:t>
            </a:r>
            <a:endParaRPr>
              <a:solidFill>
                <a:schemeClr val="dk1"/>
              </a:solidFill>
              <a:latin typeface="Red Hat Text"/>
              <a:ea typeface="Red Hat Text"/>
              <a:cs typeface="Red Hat Text"/>
              <a:sym typeface="Red Hat Text"/>
            </a:endParaRPr>
          </a:p>
        </p:txBody>
      </p:sp>
      <p:sp>
        <p:nvSpPr>
          <p:cNvPr id="292" name="Google Shape;292;p38"/>
          <p:cNvSpPr txBox="1"/>
          <p:nvPr/>
        </p:nvSpPr>
        <p:spPr>
          <a:xfrm>
            <a:off x="319199" y="1181475"/>
            <a:ext cx="2628300" cy="51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a:solidFill>
                  <a:schemeClr val="dk1"/>
                </a:solidFill>
                <a:latin typeface="Red Hat Text Medium"/>
                <a:ea typeface="Red Hat Text Medium"/>
                <a:cs typeface="Red Hat Text Medium"/>
                <a:sym typeface="Red Hat Text Medium"/>
              </a:rPr>
              <a:t>Shortest path</a:t>
            </a:r>
            <a:endParaRPr sz="2200">
              <a:solidFill>
                <a:schemeClr val="dk1"/>
              </a:solidFill>
              <a:latin typeface="Red Hat Text Medium"/>
              <a:ea typeface="Red Hat Text Medium"/>
              <a:cs typeface="Red Hat Text Medium"/>
              <a:sym typeface="Red Hat Text Medium"/>
            </a:endParaRPr>
          </a:p>
        </p:txBody>
      </p:sp>
      <p:pic>
        <p:nvPicPr>
          <p:cNvPr id="293" name="Google Shape;293;p38"/>
          <p:cNvPicPr preferRelativeResize="0"/>
          <p:nvPr/>
        </p:nvPicPr>
        <p:blipFill>
          <a:blip r:embed="rId4">
            <a:alphaModFix/>
          </a:blip>
          <a:stretch>
            <a:fillRect/>
          </a:stretch>
        </p:blipFill>
        <p:spPr>
          <a:xfrm>
            <a:off x="6705679" y="1697775"/>
            <a:ext cx="2085447" cy="2202573"/>
          </a:xfrm>
          <a:prstGeom prst="rect">
            <a:avLst/>
          </a:prstGeom>
          <a:noFill/>
          <a:ln>
            <a:noFill/>
          </a:ln>
          <a:effectLst>
            <a:outerShdw blurRad="57150" dist="19050" dir="5400000" algn="bl" rotWithShape="0">
              <a:srgbClr val="000000">
                <a:alpha val="50000"/>
              </a:srgbClr>
            </a:outerShdw>
          </a:effectLst>
        </p:spPr>
      </p:pic>
      <p:pic>
        <p:nvPicPr>
          <p:cNvPr id="294" name="Google Shape;294;p38"/>
          <p:cNvPicPr preferRelativeResize="0"/>
          <p:nvPr/>
        </p:nvPicPr>
        <p:blipFill rotWithShape="1">
          <a:blip r:embed="rId5">
            <a:alphaModFix/>
          </a:blip>
          <a:srcRect l="22403" t="31827" r="49472" b="17573"/>
          <a:stretch/>
        </p:blipFill>
        <p:spPr>
          <a:xfrm>
            <a:off x="4067650" y="1697775"/>
            <a:ext cx="2318410" cy="22025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9"/>
          <p:cNvSpPr txBox="1">
            <a:spLocks noGrp="1"/>
          </p:cNvSpPr>
          <p:nvPr>
            <p:ph type="subTitle" idx="1"/>
          </p:nvPr>
        </p:nvSpPr>
        <p:spPr>
          <a:xfrm>
            <a:off x="715100" y="1293175"/>
            <a:ext cx="7713900" cy="6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Create an algorithm that finds a bus route that could theoretically replace the maximum number of rideshare rides, if every rideshare rider were to take the bus instead of a rideshare. </a:t>
            </a:r>
            <a:endParaRPr sz="1200"/>
          </a:p>
        </p:txBody>
      </p:sp>
      <p:sp>
        <p:nvSpPr>
          <p:cNvPr id="300" name="Google Shape;300;p39"/>
          <p:cNvSpPr txBox="1">
            <a:spLocks noGrp="1"/>
          </p:cNvSpPr>
          <p:nvPr>
            <p:ph type="title"/>
          </p:nvPr>
        </p:nvSpPr>
        <p:spPr>
          <a:xfrm>
            <a:off x="715100" y="230200"/>
            <a:ext cx="77139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 algorithm for best bus route</a:t>
            </a:r>
            <a:endParaRPr/>
          </a:p>
          <a:p>
            <a:pPr marL="0" lvl="0" indent="0" algn="l" rtl="0">
              <a:spcBef>
                <a:spcPts val="0"/>
              </a:spcBef>
              <a:spcAft>
                <a:spcPts val="0"/>
              </a:spcAft>
              <a:buNone/>
            </a:pPr>
            <a:endParaRPr/>
          </a:p>
        </p:txBody>
      </p:sp>
      <p:sp>
        <p:nvSpPr>
          <p:cNvPr id="301" name="Google Shape;301;p39"/>
          <p:cNvSpPr txBox="1">
            <a:spLocks noGrp="1"/>
          </p:cNvSpPr>
          <p:nvPr>
            <p:ph type="subTitle" idx="2"/>
          </p:nvPr>
        </p:nvSpPr>
        <p:spPr>
          <a:xfrm>
            <a:off x="715104" y="853075"/>
            <a:ext cx="3615000" cy="51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Goal</a:t>
            </a:r>
            <a:endParaRPr sz="1800"/>
          </a:p>
        </p:txBody>
      </p:sp>
      <p:sp>
        <p:nvSpPr>
          <p:cNvPr id="302" name="Google Shape;302;p39"/>
          <p:cNvSpPr txBox="1">
            <a:spLocks noGrp="1"/>
          </p:cNvSpPr>
          <p:nvPr>
            <p:ph type="subTitle" idx="1"/>
          </p:nvPr>
        </p:nvSpPr>
        <p:spPr>
          <a:xfrm>
            <a:off x="747075" y="2256150"/>
            <a:ext cx="3733200" cy="602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sz="1200"/>
              <a:t>Begins in Zone A</a:t>
            </a:r>
            <a:endParaRPr sz="1200"/>
          </a:p>
          <a:p>
            <a:pPr marL="457200" lvl="0" indent="-304800" algn="l" rtl="0">
              <a:spcBef>
                <a:spcPts val="0"/>
              </a:spcBef>
              <a:spcAft>
                <a:spcPts val="0"/>
              </a:spcAft>
              <a:buSzPts val="1200"/>
              <a:buAutoNum type="arabicPeriod"/>
            </a:pPr>
            <a:r>
              <a:rPr lang="en" sz="1200"/>
              <a:t>Ends in Zone B </a:t>
            </a:r>
            <a:endParaRPr sz="1200"/>
          </a:p>
          <a:p>
            <a:pPr marL="457200" lvl="0" indent="-304800" algn="l" rtl="0">
              <a:spcBef>
                <a:spcPts val="0"/>
              </a:spcBef>
              <a:spcAft>
                <a:spcPts val="0"/>
              </a:spcAft>
              <a:buSzPts val="1200"/>
              <a:buAutoNum type="arabicPeriod"/>
            </a:pPr>
            <a:r>
              <a:rPr lang="en" sz="1200"/>
              <a:t>Does not traverse the same zone &gt;1x</a:t>
            </a:r>
            <a:endParaRPr sz="1200"/>
          </a:p>
          <a:p>
            <a:pPr marL="457200" lvl="0" indent="-304800" algn="l" rtl="0">
              <a:spcBef>
                <a:spcPts val="0"/>
              </a:spcBef>
              <a:spcAft>
                <a:spcPts val="0"/>
              </a:spcAft>
              <a:buSzPts val="1200"/>
              <a:buAutoNum type="arabicPeriod"/>
            </a:pPr>
            <a:r>
              <a:rPr lang="en" sz="1200"/>
              <a:t>Does not traverse more than a set number of zones </a:t>
            </a:r>
            <a:endParaRPr sz="1200"/>
          </a:p>
          <a:p>
            <a:pPr marL="457200" lvl="0" indent="-304800" algn="l" rtl="0">
              <a:spcBef>
                <a:spcPts val="0"/>
              </a:spcBef>
              <a:spcAft>
                <a:spcPts val="0"/>
              </a:spcAft>
              <a:buSzPts val="1200"/>
              <a:buAutoNum type="arabicPeriod"/>
            </a:pPr>
            <a:r>
              <a:rPr lang="en" sz="1200"/>
              <a:t>Maximizes potential commutes replaced. Commutes means all commutes in a route. So a route through [A,B,C,D] covers (A,B),(A,C),(A,D),(B,C),(B,D),(C,D).</a:t>
            </a:r>
            <a:endParaRPr sz="1200"/>
          </a:p>
          <a:p>
            <a:pPr marL="0" lvl="0" indent="0" algn="l" rtl="0">
              <a:spcBef>
                <a:spcPts val="0"/>
              </a:spcBef>
              <a:spcAft>
                <a:spcPts val="0"/>
              </a:spcAft>
              <a:buNone/>
            </a:pPr>
            <a:endParaRPr sz="1300"/>
          </a:p>
        </p:txBody>
      </p:sp>
      <p:sp>
        <p:nvSpPr>
          <p:cNvPr id="303" name="Google Shape;303;p39"/>
          <p:cNvSpPr txBox="1">
            <a:spLocks noGrp="1"/>
          </p:cNvSpPr>
          <p:nvPr>
            <p:ph type="subTitle" idx="2"/>
          </p:nvPr>
        </p:nvSpPr>
        <p:spPr>
          <a:xfrm>
            <a:off x="747079" y="1816050"/>
            <a:ext cx="3615000" cy="51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Requirements</a:t>
            </a:r>
            <a:endParaRPr sz="1800"/>
          </a:p>
        </p:txBody>
      </p:sp>
      <p:sp>
        <p:nvSpPr>
          <p:cNvPr id="304" name="Google Shape;304;p39"/>
          <p:cNvSpPr txBox="1">
            <a:spLocks noGrp="1"/>
          </p:cNvSpPr>
          <p:nvPr>
            <p:ph type="subTitle" idx="1"/>
          </p:nvPr>
        </p:nvSpPr>
        <p:spPr>
          <a:xfrm>
            <a:off x="5055550" y="2259775"/>
            <a:ext cx="3615000" cy="6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NetworkX’s ‘all simple paths’ algorithm gives all routes that meet requirements 1-4. I set the maximum number of zones at 1.5 * the unweighted shortest path length for that route — a  judgement that would give the route enough slack to change while not creating overly complicated routes.</a:t>
            </a:r>
            <a:br>
              <a:rPr lang="en" sz="1200"/>
            </a:br>
            <a:endParaRPr sz="1200"/>
          </a:p>
          <a:p>
            <a:pPr marL="0" lvl="0" indent="0" algn="l" rtl="0">
              <a:spcBef>
                <a:spcPts val="0"/>
              </a:spcBef>
              <a:spcAft>
                <a:spcPts val="0"/>
              </a:spcAft>
              <a:buNone/>
            </a:pPr>
            <a:r>
              <a:rPr lang="en" sz="1200"/>
              <a:t>I created dictionaries of all commutes and weights (total trips and total fare cost), given a set time period. Finally, I converted each route given by the all simple paths algorithm into a list of commutes, and weighted each route by summing the weights of their commutes. The ‘best route’ is the one with the highest weight.</a:t>
            </a:r>
            <a:endParaRPr sz="1200"/>
          </a:p>
          <a:p>
            <a:pPr marL="0" lvl="0" indent="0" algn="l" rtl="0">
              <a:spcBef>
                <a:spcPts val="0"/>
              </a:spcBef>
              <a:spcAft>
                <a:spcPts val="0"/>
              </a:spcAft>
              <a:buNone/>
            </a:pPr>
            <a:endParaRPr sz="1200"/>
          </a:p>
        </p:txBody>
      </p:sp>
      <p:sp>
        <p:nvSpPr>
          <p:cNvPr id="305" name="Google Shape;305;p39"/>
          <p:cNvSpPr txBox="1">
            <a:spLocks noGrp="1"/>
          </p:cNvSpPr>
          <p:nvPr>
            <p:ph type="subTitle" idx="2"/>
          </p:nvPr>
        </p:nvSpPr>
        <p:spPr>
          <a:xfrm>
            <a:off x="5055554" y="1819675"/>
            <a:ext cx="3615000" cy="51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Method</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15100" y="1233700"/>
            <a:ext cx="4917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 </a:t>
            </a:r>
            <a:endParaRPr/>
          </a:p>
        </p:txBody>
      </p:sp>
      <p:sp>
        <p:nvSpPr>
          <p:cNvPr id="142" name="Google Shape;142;p22"/>
          <p:cNvSpPr txBox="1">
            <a:spLocks noGrp="1"/>
          </p:cNvSpPr>
          <p:nvPr>
            <p:ph type="subTitle" idx="1"/>
          </p:nvPr>
        </p:nvSpPr>
        <p:spPr>
          <a:xfrm>
            <a:off x="1206800" y="1233700"/>
            <a:ext cx="72222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Investigation and inspiration</a:t>
            </a:r>
            <a:endParaRPr/>
          </a:p>
        </p:txBody>
      </p:sp>
      <p:sp>
        <p:nvSpPr>
          <p:cNvPr id="143" name="Google Shape;143;p22"/>
          <p:cNvSpPr txBox="1">
            <a:spLocks noGrp="1"/>
          </p:cNvSpPr>
          <p:nvPr>
            <p:ph type="title" idx="2"/>
          </p:nvPr>
        </p:nvSpPr>
        <p:spPr>
          <a:xfrm>
            <a:off x="715100" y="535000"/>
            <a:ext cx="77139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44" name="Google Shape;144;p22"/>
          <p:cNvSpPr txBox="1">
            <a:spLocks noGrp="1"/>
          </p:cNvSpPr>
          <p:nvPr>
            <p:ph type="title" idx="3"/>
          </p:nvPr>
        </p:nvSpPr>
        <p:spPr>
          <a:xfrm>
            <a:off x="715100" y="1750000"/>
            <a:ext cx="4917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 </a:t>
            </a:r>
            <a:endParaRPr/>
          </a:p>
        </p:txBody>
      </p:sp>
      <p:sp>
        <p:nvSpPr>
          <p:cNvPr id="145" name="Google Shape;145;p22"/>
          <p:cNvSpPr txBox="1">
            <a:spLocks noGrp="1"/>
          </p:cNvSpPr>
          <p:nvPr>
            <p:ph type="subTitle" idx="4"/>
          </p:nvPr>
        </p:nvSpPr>
        <p:spPr>
          <a:xfrm>
            <a:off x="1206800" y="1750000"/>
            <a:ext cx="72222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and processing</a:t>
            </a:r>
            <a:endParaRPr/>
          </a:p>
        </p:txBody>
      </p:sp>
      <p:sp>
        <p:nvSpPr>
          <p:cNvPr id="146" name="Google Shape;146;p22"/>
          <p:cNvSpPr txBox="1">
            <a:spLocks noGrp="1"/>
          </p:cNvSpPr>
          <p:nvPr>
            <p:ph type="title" idx="5"/>
          </p:nvPr>
        </p:nvSpPr>
        <p:spPr>
          <a:xfrm>
            <a:off x="715100" y="2266300"/>
            <a:ext cx="4917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 </a:t>
            </a:r>
            <a:endParaRPr/>
          </a:p>
        </p:txBody>
      </p:sp>
      <p:sp>
        <p:nvSpPr>
          <p:cNvPr id="147" name="Google Shape;147;p22"/>
          <p:cNvSpPr txBox="1">
            <a:spLocks noGrp="1"/>
          </p:cNvSpPr>
          <p:nvPr>
            <p:ph type="subTitle" idx="6"/>
          </p:nvPr>
        </p:nvSpPr>
        <p:spPr>
          <a:xfrm>
            <a:off x="1206800" y="2266300"/>
            <a:ext cx="72222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 data analysis</a:t>
            </a:r>
            <a:endParaRPr/>
          </a:p>
        </p:txBody>
      </p:sp>
      <p:sp>
        <p:nvSpPr>
          <p:cNvPr id="148" name="Google Shape;148;p22"/>
          <p:cNvSpPr txBox="1">
            <a:spLocks noGrp="1"/>
          </p:cNvSpPr>
          <p:nvPr>
            <p:ph type="title" idx="7"/>
          </p:nvPr>
        </p:nvSpPr>
        <p:spPr>
          <a:xfrm>
            <a:off x="715100" y="2782600"/>
            <a:ext cx="4917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49" name="Google Shape;149;p22"/>
          <p:cNvSpPr txBox="1">
            <a:spLocks noGrp="1"/>
          </p:cNvSpPr>
          <p:nvPr>
            <p:ph type="subTitle" idx="8"/>
          </p:nvPr>
        </p:nvSpPr>
        <p:spPr>
          <a:xfrm>
            <a:off x="1206800" y="2782600"/>
            <a:ext cx="72222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Modeling the best bus route over time</a:t>
            </a:r>
            <a:endParaRPr/>
          </a:p>
        </p:txBody>
      </p:sp>
      <p:sp>
        <p:nvSpPr>
          <p:cNvPr id="150" name="Google Shape;150;p22"/>
          <p:cNvSpPr txBox="1">
            <a:spLocks noGrp="1"/>
          </p:cNvSpPr>
          <p:nvPr>
            <p:ph type="title" idx="9"/>
          </p:nvPr>
        </p:nvSpPr>
        <p:spPr>
          <a:xfrm>
            <a:off x="715100" y="3298900"/>
            <a:ext cx="4917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 </a:t>
            </a:r>
            <a:endParaRPr/>
          </a:p>
        </p:txBody>
      </p:sp>
      <p:sp>
        <p:nvSpPr>
          <p:cNvPr id="151" name="Google Shape;151;p22"/>
          <p:cNvSpPr txBox="1">
            <a:spLocks noGrp="1"/>
          </p:cNvSpPr>
          <p:nvPr>
            <p:ph type="subTitle" idx="13"/>
          </p:nvPr>
        </p:nvSpPr>
        <p:spPr>
          <a:xfrm>
            <a:off x="1206800" y="3298900"/>
            <a:ext cx="72222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Evaluating the model’s results</a:t>
            </a:r>
            <a:endParaRPr/>
          </a:p>
        </p:txBody>
      </p:sp>
      <p:sp>
        <p:nvSpPr>
          <p:cNvPr id="152" name="Google Shape;152;p22"/>
          <p:cNvSpPr txBox="1">
            <a:spLocks noGrp="1"/>
          </p:cNvSpPr>
          <p:nvPr>
            <p:ph type="title" idx="9"/>
          </p:nvPr>
        </p:nvSpPr>
        <p:spPr>
          <a:xfrm>
            <a:off x="715100" y="3815200"/>
            <a:ext cx="4917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 </a:t>
            </a:r>
            <a:endParaRPr/>
          </a:p>
        </p:txBody>
      </p:sp>
      <p:sp>
        <p:nvSpPr>
          <p:cNvPr id="153" name="Google Shape;153;p22"/>
          <p:cNvSpPr txBox="1">
            <a:spLocks noGrp="1"/>
          </p:cNvSpPr>
          <p:nvPr>
            <p:ph type="subTitle" idx="13"/>
          </p:nvPr>
        </p:nvSpPr>
        <p:spPr>
          <a:xfrm>
            <a:off x="1206800" y="3815200"/>
            <a:ext cx="7222200" cy="5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Bonus mini project: commutes &amp; political divisions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0"/>
          <p:cNvSpPr txBox="1">
            <a:spLocks noGrp="1"/>
          </p:cNvSpPr>
          <p:nvPr>
            <p:ph type="title"/>
          </p:nvPr>
        </p:nvSpPr>
        <p:spPr>
          <a:xfrm>
            <a:off x="715100" y="458800"/>
            <a:ext cx="7713900" cy="69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Running the model</a:t>
            </a:r>
            <a:endParaRPr/>
          </a:p>
        </p:txBody>
      </p:sp>
      <p:sp>
        <p:nvSpPr>
          <p:cNvPr id="311" name="Google Shape;311;p40"/>
          <p:cNvSpPr txBox="1">
            <a:spLocks noGrp="1"/>
          </p:cNvSpPr>
          <p:nvPr>
            <p:ph type="body" idx="4294967295"/>
          </p:nvPr>
        </p:nvSpPr>
        <p:spPr>
          <a:xfrm>
            <a:off x="606900" y="1453750"/>
            <a:ext cx="34926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ran the model for 15 bus routes proposed by the MTA in Brooklyn for every quarter of available data.</a:t>
            </a:r>
            <a:endParaRPr/>
          </a:p>
          <a:p>
            <a:pPr marL="0" lvl="0" indent="0" algn="l" rtl="0">
              <a:spcBef>
                <a:spcPts val="0"/>
              </a:spcBef>
              <a:spcAft>
                <a:spcPts val="0"/>
              </a:spcAft>
              <a:buNone/>
            </a:pPr>
            <a:endParaRPr/>
          </a:p>
          <a:p>
            <a:pPr marL="0" lvl="0" indent="0" algn="l" rtl="0">
              <a:spcBef>
                <a:spcPts val="0"/>
              </a:spcBef>
              <a:spcAft>
                <a:spcPts val="0"/>
              </a:spcAft>
              <a:buNone/>
            </a:pPr>
            <a:r>
              <a:rPr lang="en"/>
              <a:t>For total number of trips replaced: 2017 Q3 to 2023 Q1. For total cost of fares replaced: 2019 Q1 to 2023 Q1.</a:t>
            </a:r>
            <a:endParaRPr/>
          </a:p>
          <a:p>
            <a:pPr marL="0" lvl="0" indent="0" algn="l" rtl="0">
              <a:spcBef>
                <a:spcPts val="0"/>
              </a:spcBef>
              <a:spcAft>
                <a:spcPts val="0"/>
              </a:spcAft>
              <a:buNone/>
            </a:pPr>
            <a:endParaRPr/>
          </a:p>
          <a:p>
            <a:pPr marL="0" lvl="0" indent="0" algn="l" rtl="0">
              <a:spcBef>
                <a:spcPts val="0"/>
              </a:spcBef>
              <a:spcAft>
                <a:spcPts val="0"/>
              </a:spcAft>
              <a:buNone/>
            </a:pPr>
            <a:r>
              <a:rPr lang="en"/>
              <a:t>The route to the right could theoretically replace 208K commutes in 2019 Q1.</a:t>
            </a:r>
            <a:endParaRPr/>
          </a:p>
        </p:txBody>
      </p:sp>
      <p:pic>
        <p:nvPicPr>
          <p:cNvPr id="312" name="Google Shape;312;p40"/>
          <p:cNvPicPr preferRelativeResize="0"/>
          <p:nvPr/>
        </p:nvPicPr>
        <p:blipFill>
          <a:blip r:embed="rId3">
            <a:alphaModFix/>
          </a:blip>
          <a:stretch>
            <a:fillRect/>
          </a:stretch>
        </p:blipFill>
        <p:spPr>
          <a:xfrm>
            <a:off x="4325550" y="1415575"/>
            <a:ext cx="4474450" cy="2644851"/>
          </a:xfrm>
          <a:prstGeom prst="rect">
            <a:avLst/>
          </a:prstGeom>
          <a:noFill/>
          <a:ln>
            <a:noFill/>
          </a:ln>
          <a:effectLst>
            <a:outerShdw blurRad="57150" dist="19050" dir="5400000" algn="bl" rotWithShape="0">
              <a:srgbClr val="000000">
                <a:alpha val="50000"/>
              </a:srgbClr>
            </a:outerShdw>
          </a:effectLst>
        </p:spPr>
      </p:pic>
      <p:sp>
        <p:nvSpPr>
          <p:cNvPr id="313" name="Google Shape;313;p40"/>
          <p:cNvSpPr txBox="1">
            <a:spLocks noGrp="1"/>
          </p:cNvSpPr>
          <p:nvPr>
            <p:ph type="body" idx="4294967295"/>
          </p:nvPr>
        </p:nvSpPr>
        <p:spPr>
          <a:xfrm>
            <a:off x="4289025" y="4177900"/>
            <a:ext cx="34926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View all 15 routes change over time.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txBox="1">
            <a:spLocks noGrp="1"/>
          </p:cNvSpPr>
          <p:nvPr>
            <p:ph type="title"/>
          </p:nvPr>
        </p:nvSpPr>
        <p:spPr>
          <a:xfrm>
            <a:off x="720000" y="1408000"/>
            <a:ext cx="4503600" cy="13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Evaluating the model’s results</a:t>
            </a:r>
            <a:endParaRPr/>
          </a:p>
        </p:txBody>
      </p:sp>
      <p:sp>
        <p:nvSpPr>
          <p:cNvPr id="319" name="Google Shape;319;p41"/>
          <p:cNvSpPr txBox="1">
            <a:spLocks noGrp="1"/>
          </p:cNvSpPr>
          <p:nvPr>
            <p:ph type="title" idx="2"/>
          </p:nvPr>
        </p:nvSpPr>
        <p:spPr>
          <a:xfrm>
            <a:off x="720000" y="535000"/>
            <a:ext cx="45036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a:spLocks noGrp="1"/>
          </p:cNvSpPr>
          <p:nvPr>
            <p:ph type="title"/>
          </p:nvPr>
        </p:nvSpPr>
        <p:spPr>
          <a:xfrm>
            <a:off x="715100" y="458800"/>
            <a:ext cx="7713900" cy="69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Evaluating the model’s results</a:t>
            </a:r>
            <a:endParaRPr/>
          </a:p>
        </p:txBody>
      </p:sp>
      <p:sp>
        <p:nvSpPr>
          <p:cNvPr id="325" name="Google Shape;325;p42"/>
          <p:cNvSpPr txBox="1">
            <a:spLocks noGrp="1"/>
          </p:cNvSpPr>
          <p:nvPr>
            <p:ph type="body" idx="4294967295"/>
          </p:nvPr>
        </p:nvSpPr>
        <p:spPr>
          <a:xfrm>
            <a:off x="331600" y="1377550"/>
            <a:ext cx="37680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I simply </a:t>
            </a:r>
            <a:r>
              <a:rPr lang="en" u="sng">
                <a:solidFill>
                  <a:schemeClr val="hlink"/>
                </a:solidFill>
                <a:hlinkClick r:id="rId3"/>
              </a:rPr>
              <a:t>visualized</a:t>
            </a:r>
            <a:r>
              <a:rPr lang="en"/>
              <a:t> the change to routes over time and wrote down observations.</a:t>
            </a:r>
            <a:endParaRPr/>
          </a:p>
          <a:p>
            <a:pPr marL="0" lvl="0" indent="0" algn="l" rtl="0">
              <a:spcBef>
                <a:spcPts val="0"/>
              </a:spcBef>
              <a:spcAft>
                <a:spcPts val="0"/>
              </a:spcAft>
              <a:buNone/>
            </a:pPr>
            <a:endParaRPr/>
          </a:p>
          <a:p>
            <a:pPr marL="0" lvl="0" indent="0" algn="l" rtl="0">
              <a:spcBef>
                <a:spcPts val="0"/>
              </a:spcBef>
              <a:spcAft>
                <a:spcPts val="0"/>
              </a:spcAft>
              <a:buNone/>
            </a:pPr>
            <a:r>
              <a:rPr lang="en"/>
              <a:t>Then, I quantified change in route by looking at percentage of commutes in each route compared to the first evaluation.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 graphed these changes for each of the 15 routes (one is to the right).</a:t>
            </a: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pic>
        <p:nvPicPr>
          <p:cNvPr id="326" name="Google Shape;326;p42"/>
          <p:cNvPicPr preferRelativeResize="0"/>
          <p:nvPr/>
        </p:nvPicPr>
        <p:blipFill rotWithShape="1">
          <a:blip r:embed="rId4">
            <a:alphaModFix/>
          </a:blip>
          <a:srcRect b="1768"/>
          <a:stretch/>
        </p:blipFill>
        <p:spPr>
          <a:xfrm>
            <a:off x="4664525" y="1324650"/>
            <a:ext cx="3862850" cy="28609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3"/>
          <p:cNvSpPr txBox="1">
            <a:spLocks noGrp="1"/>
          </p:cNvSpPr>
          <p:nvPr>
            <p:ph type="title"/>
          </p:nvPr>
        </p:nvSpPr>
        <p:spPr>
          <a:xfrm>
            <a:off x="336450" y="77800"/>
            <a:ext cx="48045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332" name="Google Shape;332;p43"/>
          <p:cNvSpPr txBox="1">
            <a:spLocks noGrp="1"/>
          </p:cNvSpPr>
          <p:nvPr>
            <p:ph type="body" idx="1"/>
          </p:nvPr>
        </p:nvSpPr>
        <p:spPr>
          <a:xfrm>
            <a:off x="385950" y="904550"/>
            <a:ext cx="77100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Conclusion #1: </a:t>
            </a:r>
            <a:r>
              <a:rPr lang="en" sz="1600"/>
              <a:t>The routes produced by the ‘best bus route’ algorithm are generally static over 5-year periods, indicating an underlying stability to NYC’s traffic patterns.</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b="1"/>
              <a:t>Conclusion #2: </a:t>
            </a:r>
            <a:r>
              <a:rPr lang="en" sz="1600"/>
              <a:t>Pandemic change was mostly temporary.</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b="1"/>
              <a:t>Conclusion #3: </a:t>
            </a:r>
            <a:r>
              <a:rPr lang="en" sz="1600"/>
              <a:t>While not the rule, some routes do change over time, and a third of routes were showing signs of broader, permanent change after 5.75 years.</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b="1"/>
              <a:t>Conclusion #4: </a:t>
            </a:r>
            <a:r>
              <a:rPr lang="en" sz="1600"/>
              <a:t>Reducing trips and reducing economic waste on rideshare rides are not at odds: both algorithms created similar routes. </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900"/>
          </a:p>
          <a:p>
            <a:pPr marL="0" lvl="0" indent="0" algn="l" rtl="0">
              <a:spcBef>
                <a:spcPts val="1600"/>
              </a:spcBef>
              <a:spcAft>
                <a:spcPts val="1600"/>
              </a:spcAft>
              <a:buNone/>
            </a:pPr>
            <a:endParaRPr sz="9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634050" y="328675"/>
            <a:ext cx="7713900" cy="69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Red Hat Text"/>
                <a:ea typeface="Red Hat Text"/>
                <a:cs typeface="Red Hat Text"/>
                <a:sym typeface="Red Hat Text"/>
              </a:rPr>
              <a:t>Conclusion #1: the routes produced by the ‘best bus route’ algorithm are generally static over multi-year periods, indicating an underlying stability to NYC’s traffic patterns.</a:t>
            </a:r>
            <a:endParaRPr sz="3600"/>
          </a:p>
        </p:txBody>
      </p:sp>
      <p:sp>
        <p:nvSpPr>
          <p:cNvPr id="338" name="Google Shape;338;p44"/>
          <p:cNvSpPr txBox="1"/>
          <p:nvPr/>
        </p:nvSpPr>
        <p:spPr>
          <a:xfrm>
            <a:off x="383500" y="1717600"/>
            <a:ext cx="3780000" cy="1376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10 of 15 routes were &gt;95% similar in the first quarter as in the last.</a:t>
            </a:r>
            <a:endParaRPr>
              <a:solidFill>
                <a:schemeClr val="dk1"/>
              </a:solidFill>
              <a:latin typeface="Red Hat Text"/>
              <a:ea typeface="Red Hat Text"/>
              <a:cs typeface="Red Hat Text"/>
              <a:sym typeface="Red Hat Text"/>
            </a:endParaRPr>
          </a:p>
          <a:p>
            <a:pPr marL="457200" lvl="0" indent="-317500" algn="l" rtl="0">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12 of 15 routes were &gt; 95% similar in at least one of the four final quarters.</a:t>
            </a:r>
            <a:endParaRPr>
              <a:solidFill>
                <a:schemeClr val="dk1"/>
              </a:solidFill>
              <a:latin typeface="Red Hat Text"/>
              <a:ea typeface="Red Hat Text"/>
              <a:cs typeface="Red Hat Text"/>
              <a:sym typeface="Red Hat Text"/>
            </a:endParaRPr>
          </a:p>
          <a:p>
            <a:pPr marL="457200" lvl="0" indent="-317500" algn="l" rtl="0">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Just 3 routes had sustained, substantial changes from the starting point.</a:t>
            </a:r>
            <a:endParaRPr>
              <a:solidFill>
                <a:schemeClr val="dk1"/>
              </a:solidFill>
              <a:latin typeface="Red Hat Text"/>
              <a:ea typeface="Red Hat Text"/>
              <a:cs typeface="Red Hat Text"/>
              <a:sym typeface="Red Hat Text"/>
            </a:endParaRPr>
          </a:p>
          <a:p>
            <a:pPr marL="457200" lvl="0" indent="-317500" algn="l" rtl="0">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Stability was more pronounced when weighting by fare cost than by total number of trips.</a:t>
            </a:r>
            <a:endParaRPr>
              <a:solidFill>
                <a:schemeClr val="dk1"/>
              </a:solidFill>
              <a:latin typeface="Red Hat Text"/>
              <a:ea typeface="Red Hat Text"/>
              <a:cs typeface="Red Hat Text"/>
              <a:sym typeface="Red Hat Text"/>
            </a:endParaRPr>
          </a:p>
          <a:p>
            <a:pPr marL="0" lvl="0" indent="0" algn="l" rtl="0">
              <a:spcBef>
                <a:spcPts val="1000"/>
              </a:spcBef>
              <a:spcAft>
                <a:spcPts val="1000"/>
              </a:spcAft>
              <a:buNone/>
            </a:pPr>
            <a:endParaRPr>
              <a:solidFill>
                <a:schemeClr val="dk1"/>
              </a:solidFill>
              <a:latin typeface="Red Hat Text"/>
              <a:ea typeface="Red Hat Text"/>
              <a:cs typeface="Red Hat Text"/>
              <a:sym typeface="Red Hat Text"/>
            </a:endParaRPr>
          </a:p>
        </p:txBody>
      </p:sp>
      <p:pic>
        <p:nvPicPr>
          <p:cNvPr id="339" name="Google Shape;339;p44"/>
          <p:cNvPicPr preferRelativeResize="0"/>
          <p:nvPr/>
        </p:nvPicPr>
        <p:blipFill>
          <a:blip r:embed="rId3">
            <a:alphaModFix/>
          </a:blip>
          <a:stretch>
            <a:fillRect/>
          </a:stretch>
        </p:blipFill>
        <p:spPr>
          <a:xfrm>
            <a:off x="4539250" y="1729450"/>
            <a:ext cx="4133525" cy="21965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5"/>
          <p:cNvPicPr preferRelativeResize="0"/>
          <p:nvPr/>
        </p:nvPicPr>
        <p:blipFill>
          <a:blip r:embed="rId3">
            <a:alphaModFix/>
          </a:blip>
          <a:stretch>
            <a:fillRect/>
          </a:stretch>
        </p:blipFill>
        <p:spPr>
          <a:xfrm>
            <a:off x="4825350" y="1076250"/>
            <a:ext cx="3774900" cy="2854050"/>
          </a:xfrm>
          <a:prstGeom prst="rect">
            <a:avLst/>
          </a:prstGeom>
          <a:noFill/>
          <a:ln>
            <a:noFill/>
          </a:ln>
          <a:effectLst>
            <a:outerShdw blurRad="57150" dist="19050" dir="5400000" algn="bl" rotWithShape="0">
              <a:srgbClr val="000000">
                <a:alpha val="50000"/>
              </a:srgbClr>
            </a:outerShdw>
          </a:effectLst>
        </p:spPr>
      </p:pic>
      <p:sp>
        <p:nvSpPr>
          <p:cNvPr id="345" name="Google Shape;345;p45"/>
          <p:cNvSpPr txBox="1">
            <a:spLocks noGrp="1"/>
          </p:cNvSpPr>
          <p:nvPr>
            <p:ph type="title"/>
          </p:nvPr>
        </p:nvSpPr>
        <p:spPr>
          <a:xfrm>
            <a:off x="383500" y="72750"/>
            <a:ext cx="7713900" cy="698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latin typeface="Red Hat Text"/>
                <a:ea typeface="Red Hat Text"/>
                <a:cs typeface="Red Hat Text"/>
                <a:sym typeface="Red Hat Text"/>
              </a:rPr>
              <a:t>Conclusion #2: Pandemic change was mostly temporary.</a:t>
            </a:r>
            <a:endParaRPr sz="3600"/>
          </a:p>
        </p:txBody>
      </p:sp>
      <p:pic>
        <p:nvPicPr>
          <p:cNvPr id="346" name="Google Shape;346;p45"/>
          <p:cNvPicPr preferRelativeResize="0"/>
          <p:nvPr/>
        </p:nvPicPr>
        <p:blipFill>
          <a:blip r:embed="rId4">
            <a:alphaModFix/>
          </a:blip>
          <a:stretch>
            <a:fillRect/>
          </a:stretch>
        </p:blipFill>
        <p:spPr>
          <a:xfrm>
            <a:off x="580775" y="1076812"/>
            <a:ext cx="3776473" cy="2852928"/>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383500" y="72750"/>
            <a:ext cx="7713900" cy="698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latin typeface="Red Hat Text"/>
                <a:ea typeface="Red Hat Text"/>
                <a:cs typeface="Red Hat Text"/>
                <a:sym typeface="Red Hat Text"/>
              </a:rPr>
              <a:t>Conclusion #3: While not the rule, some routes do change over time.</a:t>
            </a:r>
            <a:endParaRPr sz="3600"/>
          </a:p>
        </p:txBody>
      </p:sp>
      <p:pic>
        <p:nvPicPr>
          <p:cNvPr id="352" name="Google Shape;352;p46"/>
          <p:cNvPicPr preferRelativeResize="0"/>
          <p:nvPr/>
        </p:nvPicPr>
        <p:blipFill>
          <a:blip r:embed="rId3">
            <a:alphaModFix/>
          </a:blip>
          <a:stretch>
            <a:fillRect/>
          </a:stretch>
        </p:blipFill>
        <p:spPr>
          <a:xfrm>
            <a:off x="383500" y="916700"/>
            <a:ext cx="3776472" cy="2852928"/>
          </a:xfrm>
          <a:prstGeom prst="rect">
            <a:avLst/>
          </a:prstGeom>
          <a:noFill/>
          <a:ln>
            <a:noFill/>
          </a:ln>
          <a:effectLst>
            <a:outerShdw blurRad="57150" dist="19050" dir="5400000" algn="bl" rotWithShape="0">
              <a:srgbClr val="000000">
                <a:alpha val="50000"/>
              </a:srgbClr>
            </a:outerShdw>
          </a:effectLst>
        </p:spPr>
      </p:pic>
      <p:pic>
        <p:nvPicPr>
          <p:cNvPr id="353" name="Google Shape;353;p46"/>
          <p:cNvPicPr preferRelativeResize="0"/>
          <p:nvPr/>
        </p:nvPicPr>
        <p:blipFill>
          <a:blip r:embed="rId4">
            <a:alphaModFix/>
          </a:blip>
          <a:stretch>
            <a:fillRect/>
          </a:stretch>
        </p:blipFill>
        <p:spPr>
          <a:xfrm>
            <a:off x="4621847" y="916700"/>
            <a:ext cx="3776472" cy="2852928"/>
          </a:xfrm>
          <a:prstGeom prst="rect">
            <a:avLst/>
          </a:prstGeom>
          <a:noFill/>
          <a:ln>
            <a:noFill/>
          </a:ln>
          <a:effectLst>
            <a:outerShdw blurRad="57150" dist="19050" dir="5400000" algn="bl" rotWithShape="0">
              <a:srgbClr val="000000">
                <a:alpha val="50000"/>
              </a:srgbClr>
            </a:outerShdw>
          </a:effectLst>
        </p:spPr>
      </p:pic>
      <p:sp>
        <p:nvSpPr>
          <p:cNvPr id="354" name="Google Shape;354;p46"/>
          <p:cNvSpPr txBox="1">
            <a:spLocks noGrp="1"/>
          </p:cNvSpPr>
          <p:nvPr>
            <p:ph type="body" idx="4294967295"/>
          </p:nvPr>
        </p:nvSpPr>
        <p:spPr>
          <a:xfrm>
            <a:off x="427400" y="3922175"/>
            <a:ext cx="37680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This graph reflects the algorithm’s change from looping around Bushwick in northern BK to southern BK neighborhoods of East NY and Brownsville.</a:t>
            </a:r>
            <a:endParaRPr sz="1100"/>
          </a:p>
          <a:p>
            <a:pPr marL="0" lvl="0" indent="0" algn="l" rtl="0">
              <a:spcBef>
                <a:spcPts val="0"/>
              </a:spcBef>
              <a:spcAft>
                <a:spcPts val="0"/>
              </a:spcAft>
              <a:buNone/>
            </a:pPr>
            <a:endParaRPr/>
          </a:p>
          <a:p>
            <a:pPr marL="0" lvl="0" indent="0" algn="l" rtl="0">
              <a:spcBef>
                <a:spcPts val="0"/>
              </a:spcBef>
              <a:spcAft>
                <a:spcPts val="0"/>
              </a:spcAft>
              <a:buNone/>
            </a:pPr>
            <a:endParaRPr b="1"/>
          </a:p>
        </p:txBody>
      </p:sp>
      <p:sp>
        <p:nvSpPr>
          <p:cNvPr id="355" name="Google Shape;355;p46"/>
          <p:cNvSpPr txBox="1">
            <a:spLocks noGrp="1"/>
          </p:cNvSpPr>
          <p:nvPr>
            <p:ph type="body" idx="4294967295"/>
          </p:nvPr>
        </p:nvSpPr>
        <p:spPr>
          <a:xfrm>
            <a:off x="4780075" y="3922175"/>
            <a:ext cx="37680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This graph reflects the algorithm considering several different routes and ultimately going back and forth between two that take the ‘bus’ through Stuyvesant heights.</a:t>
            </a:r>
            <a:endParaRPr sz="1100"/>
          </a:p>
          <a:p>
            <a:pPr marL="0" lvl="0" indent="0" algn="l" rtl="0">
              <a:spcBef>
                <a:spcPts val="0"/>
              </a:spcBef>
              <a:spcAft>
                <a:spcPts val="0"/>
              </a:spcAft>
              <a:buNone/>
            </a:pPr>
            <a:endParaRPr/>
          </a:p>
          <a:p>
            <a:pPr marL="0" lvl="0" indent="0" algn="l" rtl="0">
              <a:spcBef>
                <a:spcPts val="0"/>
              </a:spcBef>
              <a:spcAft>
                <a:spcPts val="0"/>
              </a:spcAft>
              <a:buNone/>
            </a:pPr>
            <a:endParaRPr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7"/>
          <p:cNvSpPr txBox="1">
            <a:spLocks noGrp="1"/>
          </p:cNvSpPr>
          <p:nvPr>
            <p:ph type="title"/>
          </p:nvPr>
        </p:nvSpPr>
        <p:spPr>
          <a:xfrm>
            <a:off x="383500" y="72750"/>
            <a:ext cx="7713900" cy="698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latin typeface="Red Hat Text"/>
                <a:ea typeface="Red Hat Text"/>
                <a:cs typeface="Red Hat Text"/>
                <a:sym typeface="Red Hat Text"/>
              </a:rPr>
              <a:t>Conclusion #4: Optimizing for number of rideshares and rideshare cost produced similar results.</a:t>
            </a:r>
            <a:endParaRPr sz="3600"/>
          </a:p>
        </p:txBody>
      </p:sp>
      <p:pic>
        <p:nvPicPr>
          <p:cNvPr id="361" name="Google Shape;361;p47"/>
          <p:cNvPicPr preferRelativeResize="0"/>
          <p:nvPr/>
        </p:nvPicPr>
        <p:blipFill>
          <a:blip r:embed="rId3">
            <a:alphaModFix/>
          </a:blip>
          <a:stretch>
            <a:fillRect/>
          </a:stretch>
        </p:blipFill>
        <p:spPr>
          <a:xfrm>
            <a:off x="596848" y="999275"/>
            <a:ext cx="4107975" cy="3277550"/>
          </a:xfrm>
          <a:prstGeom prst="rect">
            <a:avLst/>
          </a:prstGeom>
          <a:noFill/>
          <a:ln>
            <a:noFill/>
          </a:ln>
          <a:effectLst>
            <a:outerShdw blurRad="57150" dist="19050" dir="5400000" algn="bl" rotWithShape="0">
              <a:srgbClr val="000000">
                <a:alpha val="50000"/>
              </a:srgbClr>
            </a:outerShdw>
          </a:effectLst>
        </p:spPr>
      </p:pic>
      <p:sp>
        <p:nvSpPr>
          <p:cNvPr id="362" name="Google Shape;362;p47"/>
          <p:cNvSpPr txBox="1">
            <a:spLocks noGrp="1"/>
          </p:cNvSpPr>
          <p:nvPr>
            <p:ph type="title"/>
          </p:nvPr>
        </p:nvSpPr>
        <p:spPr>
          <a:xfrm>
            <a:off x="5224550" y="2942650"/>
            <a:ext cx="3419100" cy="94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Red Hat Text"/>
                <a:ea typeface="Red Hat Text"/>
                <a:cs typeface="Red Hat Text"/>
                <a:sym typeface="Red Hat Text"/>
              </a:rPr>
              <a:t>Of the 255 times the best route algorithm was run separately using both weights (total ride fare and total rides): it came up with a route &gt; 90% similarity 79% of the time.</a:t>
            </a:r>
            <a:endParaRPr sz="1600">
              <a:latin typeface="Red Hat Text"/>
              <a:ea typeface="Red Hat Text"/>
              <a:cs typeface="Red Hat Text"/>
              <a:sym typeface="Red Hat Text"/>
            </a:endParaRPr>
          </a:p>
          <a:p>
            <a:pPr marL="0" lvl="0" indent="0" algn="l" rtl="0">
              <a:spcBef>
                <a:spcPts val="0"/>
              </a:spcBef>
              <a:spcAft>
                <a:spcPts val="0"/>
              </a:spcAft>
              <a:buNone/>
            </a:pPr>
            <a:endParaRPr sz="1600">
              <a:latin typeface="Red Hat Text"/>
              <a:ea typeface="Red Hat Text"/>
              <a:cs typeface="Red Hat Text"/>
              <a:sym typeface="Red Hat Text"/>
            </a:endParaRPr>
          </a:p>
          <a:p>
            <a:pPr marL="0" lvl="0" indent="0" algn="l" rtl="0">
              <a:spcBef>
                <a:spcPts val="0"/>
              </a:spcBef>
              <a:spcAft>
                <a:spcPts val="0"/>
              </a:spcAft>
              <a:buNone/>
            </a:pPr>
            <a:r>
              <a:rPr lang="en" sz="1600">
                <a:latin typeface="Red Hat Text"/>
                <a:ea typeface="Red Hat Text"/>
                <a:cs typeface="Red Hat Text"/>
                <a:sym typeface="Red Hat Text"/>
              </a:rPr>
              <a:t>In other words: if you optimize to reduce traffic, you will usually optimize to reduce the amount of money people spend on rideshares.</a:t>
            </a:r>
            <a:endParaRPr sz="1600">
              <a:latin typeface="Red Hat Text"/>
              <a:ea typeface="Red Hat Text"/>
              <a:cs typeface="Red Hat Text"/>
              <a:sym typeface="Red Hat Tex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8"/>
          <p:cNvSpPr txBox="1">
            <a:spLocks noGrp="1"/>
          </p:cNvSpPr>
          <p:nvPr>
            <p:ph type="title"/>
          </p:nvPr>
        </p:nvSpPr>
        <p:spPr>
          <a:xfrm>
            <a:off x="336450" y="77800"/>
            <a:ext cx="48045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Takeaways for the MTA</a:t>
            </a:r>
            <a:endParaRPr/>
          </a:p>
        </p:txBody>
      </p:sp>
      <p:sp>
        <p:nvSpPr>
          <p:cNvPr id="368" name="Google Shape;368;p48"/>
          <p:cNvSpPr txBox="1">
            <a:spLocks noGrp="1"/>
          </p:cNvSpPr>
          <p:nvPr>
            <p:ph type="body" idx="1"/>
          </p:nvPr>
        </p:nvSpPr>
        <p:spPr>
          <a:xfrm>
            <a:off x="233550" y="904550"/>
            <a:ext cx="4804500" cy="2088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NYC’s traffic patterns are usually stable and the MTA can estimate </a:t>
            </a:r>
            <a:r>
              <a:rPr lang="en" sz="1200" b="1"/>
              <a:t>a bus route will be relevant for at least 5 years.</a:t>
            </a:r>
            <a:br>
              <a:rPr lang="en" sz="1200" b="1"/>
            </a:br>
            <a:endParaRPr sz="1200" b="1"/>
          </a:p>
          <a:p>
            <a:pPr marL="457200" lvl="0" indent="-304800" algn="l" rtl="0">
              <a:spcBef>
                <a:spcPts val="0"/>
              </a:spcBef>
              <a:spcAft>
                <a:spcPts val="0"/>
              </a:spcAft>
              <a:buSzPts val="1200"/>
              <a:buChar char="●"/>
            </a:pPr>
            <a:r>
              <a:rPr lang="en" sz="1200"/>
              <a:t>No need for continuous optimization e.g., a market system – </a:t>
            </a:r>
            <a:r>
              <a:rPr lang="en" sz="1200" b="1"/>
              <a:t>a deliberate, periodic process that ‘gets it right’ twice a decade will work.</a:t>
            </a:r>
            <a:br>
              <a:rPr lang="en" sz="1200"/>
            </a:br>
            <a:endParaRPr sz="1200"/>
          </a:p>
          <a:p>
            <a:pPr marL="457200" lvl="0" indent="-304800" algn="l" rtl="0">
              <a:spcBef>
                <a:spcPts val="0"/>
              </a:spcBef>
              <a:spcAft>
                <a:spcPts val="0"/>
              </a:spcAft>
              <a:buSzPts val="1200"/>
              <a:buChar char="●"/>
            </a:pPr>
            <a:r>
              <a:rPr lang="en" sz="1200"/>
              <a:t>By running frequent buses that stop along high-traffic corridors, you can reduce the maximum amount of traffic. Most people just want to travel a short distance in a busy area!</a:t>
            </a:r>
            <a:br>
              <a:rPr lang="en" sz="1200"/>
            </a:br>
            <a:endParaRPr sz="1200"/>
          </a:p>
          <a:p>
            <a:pPr marL="457200" lvl="0" indent="-304800" algn="l" rtl="0">
              <a:spcBef>
                <a:spcPts val="0"/>
              </a:spcBef>
              <a:spcAft>
                <a:spcPts val="0"/>
              </a:spcAft>
              <a:buSzPts val="1200"/>
              <a:buChar char="●"/>
            </a:pPr>
            <a:r>
              <a:rPr lang="en" sz="1200"/>
              <a:t>Similarly, a huge amount of demand simply lies in circulating through relatively busy areas.</a:t>
            </a:r>
            <a:br>
              <a:rPr lang="en" sz="1200"/>
            </a:br>
            <a:endParaRPr sz="1200"/>
          </a:p>
          <a:p>
            <a:pPr marL="457200" lvl="0" indent="-304800" algn="l" rtl="0">
              <a:spcBef>
                <a:spcPts val="0"/>
              </a:spcBef>
              <a:spcAft>
                <a:spcPts val="0"/>
              </a:spcAft>
              <a:buSzPts val="1200"/>
              <a:buChar char="●"/>
            </a:pPr>
            <a:r>
              <a:rPr lang="en" sz="1200"/>
              <a:t>Reducing trips and reducing economic waste on rideshare rides are not at odds: both algorithms created similar routes. </a:t>
            </a:r>
            <a:endParaRPr sz="1200"/>
          </a:p>
        </p:txBody>
      </p:sp>
      <p:pic>
        <p:nvPicPr>
          <p:cNvPr id="369" name="Google Shape;369;p48"/>
          <p:cNvPicPr preferRelativeResize="0"/>
          <p:nvPr/>
        </p:nvPicPr>
        <p:blipFill rotWithShape="1">
          <a:blip r:embed="rId3">
            <a:alphaModFix/>
          </a:blip>
          <a:srcRect l="50741"/>
          <a:stretch/>
        </p:blipFill>
        <p:spPr>
          <a:xfrm>
            <a:off x="5998300" y="-58950"/>
            <a:ext cx="3782625" cy="5202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9"/>
          <p:cNvSpPr txBox="1">
            <a:spLocks noGrp="1"/>
          </p:cNvSpPr>
          <p:nvPr>
            <p:ph type="title"/>
          </p:nvPr>
        </p:nvSpPr>
        <p:spPr>
          <a:xfrm>
            <a:off x="336450" y="77800"/>
            <a:ext cx="48045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75" name="Google Shape;375;p49"/>
          <p:cNvSpPr txBox="1">
            <a:spLocks noGrp="1"/>
          </p:cNvSpPr>
          <p:nvPr>
            <p:ph type="body" idx="1"/>
          </p:nvPr>
        </p:nvSpPr>
        <p:spPr>
          <a:xfrm>
            <a:off x="324500" y="928900"/>
            <a:ext cx="84912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Data </a:t>
            </a:r>
            <a:endParaRPr sz="1100" dirty="0"/>
          </a:p>
          <a:p>
            <a:pPr marL="457200" lvl="0" indent="-298450" algn="l" rtl="0">
              <a:spcBef>
                <a:spcPts val="1600"/>
              </a:spcBef>
              <a:spcAft>
                <a:spcPts val="0"/>
              </a:spcAft>
              <a:buSzPts val="1100"/>
              <a:buChar char="●"/>
            </a:pPr>
            <a:r>
              <a:rPr lang="en" sz="1100" dirty="0"/>
              <a:t>Data on for-hire vehicles: </a:t>
            </a:r>
            <a:r>
              <a:rPr lang="en" sz="1100" u="sng" dirty="0">
                <a:solidFill>
                  <a:schemeClr val="hlink"/>
                </a:solidFill>
                <a:hlinkClick r:id="rId3"/>
              </a:rPr>
              <a:t>https://www.nyc.gov/site/tlc/about/fhv-trip-record-data.page</a:t>
            </a:r>
            <a:endParaRPr sz="1100" dirty="0"/>
          </a:p>
          <a:p>
            <a:pPr marL="457200" lvl="0" indent="-298450" algn="l" rtl="0">
              <a:spcBef>
                <a:spcPts val="0"/>
              </a:spcBef>
              <a:spcAft>
                <a:spcPts val="0"/>
              </a:spcAft>
              <a:buSzPts val="1100"/>
              <a:buChar char="●"/>
            </a:pPr>
            <a:r>
              <a:rPr lang="en" sz="1100" dirty="0"/>
              <a:t>MTA’s Brooklyn Bus Network Redesign: </a:t>
            </a:r>
            <a:r>
              <a:rPr lang="en" sz="1100" u="sng" dirty="0">
                <a:hlinkClick r:id="rId4"/>
              </a:rPr>
              <a:t>https://new.mta.info/document/101521</a:t>
            </a:r>
            <a:endParaRPr sz="1100" dirty="0"/>
          </a:p>
          <a:p>
            <a:pPr marL="0" lvl="0" indent="0" algn="l" rtl="0">
              <a:spcBef>
                <a:spcPts val="1600"/>
              </a:spcBef>
              <a:spcAft>
                <a:spcPts val="0"/>
              </a:spcAft>
              <a:buNone/>
            </a:pPr>
            <a:r>
              <a:rPr lang="en" sz="1100" dirty="0"/>
              <a:t>Tools</a:t>
            </a:r>
            <a:endParaRPr sz="1100" dirty="0"/>
          </a:p>
          <a:p>
            <a:pPr marL="457200" lvl="0" indent="-298450" algn="l" rtl="0">
              <a:spcBef>
                <a:spcPts val="1600"/>
              </a:spcBef>
              <a:spcAft>
                <a:spcPts val="0"/>
              </a:spcAft>
              <a:buSzPts val="1100"/>
              <a:buChar char="●"/>
            </a:pPr>
            <a:r>
              <a:rPr lang="en" sz="1100" dirty="0"/>
              <a:t>Visualizations: Tableau, Matplotlib</a:t>
            </a:r>
            <a:endParaRPr sz="1100" dirty="0"/>
          </a:p>
          <a:p>
            <a:pPr marL="457200" lvl="0" indent="-298450" algn="l" rtl="0">
              <a:spcBef>
                <a:spcPts val="0"/>
              </a:spcBef>
              <a:spcAft>
                <a:spcPts val="0"/>
              </a:spcAft>
              <a:buSzPts val="1100"/>
              <a:buChar char="●"/>
            </a:pPr>
            <a:r>
              <a:rPr lang="en" sz="1100"/>
              <a:t>Python libraries: Numpy, Pandas, Matplotlib, GeoPandas, NetworkX, PySpark</a:t>
            </a:r>
            <a:endParaRPr sz="1100"/>
          </a:p>
          <a:p>
            <a:pPr marL="0" lvl="0" indent="0" algn="l" rtl="0">
              <a:spcBef>
                <a:spcPts val="1600"/>
              </a:spcBef>
              <a:spcAft>
                <a:spcPts val="0"/>
              </a:spcAft>
              <a:buNone/>
            </a:pPr>
            <a:r>
              <a:rPr lang="en" sz="1100" dirty="0"/>
              <a:t>Supplementary articles:</a:t>
            </a:r>
            <a:endParaRPr sz="1100" dirty="0"/>
          </a:p>
          <a:p>
            <a:pPr marL="457200" lvl="0" indent="-298450" algn="l" rtl="0">
              <a:spcBef>
                <a:spcPts val="1600"/>
              </a:spcBef>
              <a:spcAft>
                <a:spcPts val="0"/>
              </a:spcAft>
              <a:buSzPts val="1100"/>
              <a:buChar char="●"/>
            </a:pPr>
            <a:r>
              <a:rPr lang="en" sz="1100" dirty="0"/>
              <a:t>New York Times, “Eric Adams Promised to Be the Bus Mayor. Riders Are Still Waiting.”: </a:t>
            </a:r>
            <a:r>
              <a:rPr lang="en" sz="1100" u="sng" dirty="0">
                <a:solidFill>
                  <a:schemeClr val="hlink"/>
                </a:solidFill>
                <a:hlinkClick r:id="rId5"/>
              </a:rPr>
              <a:t>https://www.nytimes.com/2023/08/17/nyregion/eric-adams-buses-nyc.html</a:t>
            </a:r>
            <a:endParaRPr sz="1100" dirty="0"/>
          </a:p>
          <a:p>
            <a:pPr marL="457200" lvl="0" indent="-298450" algn="l" rtl="0">
              <a:spcBef>
                <a:spcPts val="0"/>
              </a:spcBef>
              <a:spcAft>
                <a:spcPts val="0"/>
              </a:spcAft>
              <a:buSzPts val="1100"/>
              <a:buChar char="●"/>
            </a:pPr>
            <a:r>
              <a:rPr lang="en" sz="1100" dirty="0"/>
              <a:t>Ezra Klein on “The Problem With Everything-Bagel Liberalism”: https://www.nytimes.com/2023/04/02/opinion/democrats-liberalism.html</a:t>
            </a:r>
            <a:endParaRPr sz="1100" dirty="0"/>
          </a:p>
          <a:p>
            <a:pPr marL="457200" lvl="0" indent="-298450" algn="l" rtl="0">
              <a:spcBef>
                <a:spcPts val="0"/>
              </a:spcBef>
              <a:spcAft>
                <a:spcPts val="0"/>
              </a:spcAft>
              <a:buSzPts val="1100"/>
              <a:buChar char="●"/>
            </a:pPr>
            <a:r>
              <a:rPr lang="en" sz="1100" dirty="0"/>
              <a:t>Matt Yglesias on “Community meetings aren't democracy”:  </a:t>
            </a:r>
            <a:r>
              <a:rPr lang="en" sz="1100" u="sng" dirty="0">
                <a:solidFill>
                  <a:schemeClr val="hlink"/>
                </a:solidFill>
                <a:hlinkClick r:id="rId6"/>
              </a:rPr>
              <a:t>https://www.slowboring.com/p/community-meetings-arent-democracy</a:t>
            </a:r>
            <a:endParaRPr sz="1100" dirty="0"/>
          </a:p>
          <a:p>
            <a:pPr marL="457200" lvl="0" indent="-298450" algn="l" rtl="0">
              <a:spcBef>
                <a:spcPts val="0"/>
              </a:spcBef>
              <a:spcAft>
                <a:spcPts val="0"/>
              </a:spcAft>
              <a:buSzPts val="1100"/>
              <a:buChar char="●"/>
            </a:pPr>
            <a:r>
              <a:rPr lang="en" sz="1100" dirty="0"/>
              <a:t>Helpful Youtube series on graph theory: https://www.youtube.com/watch?v=87X57ldq1ok</a:t>
            </a:r>
            <a:endParaRPr sz="1100" dirty="0"/>
          </a:p>
          <a:p>
            <a:pPr marL="457200" lvl="0" indent="0" algn="l" rtl="0">
              <a:spcBef>
                <a:spcPts val="1600"/>
              </a:spcBef>
              <a:spcAft>
                <a:spcPts val="0"/>
              </a:spcAft>
              <a:buNone/>
            </a:pPr>
            <a:endParaRPr sz="1300" dirty="0"/>
          </a:p>
          <a:p>
            <a:pPr marL="0" lvl="0" indent="0" algn="l" rtl="0">
              <a:spcBef>
                <a:spcPts val="1600"/>
              </a:spcBef>
              <a:spcAft>
                <a:spcPts val="1600"/>
              </a:spcAft>
              <a:buNone/>
            </a:pPr>
            <a:endParaRPr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720000" y="1408000"/>
            <a:ext cx="4503600" cy="13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Investigation and inspiration</a:t>
            </a:r>
            <a:endParaRPr/>
          </a:p>
        </p:txBody>
      </p:sp>
      <p:sp>
        <p:nvSpPr>
          <p:cNvPr id="159" name="Google Shape;159;p23"/>
          <p:cNvSpPr txBox="1">
            <a:spLocks noGrp="1"/>
          </p:cNvSpPr>
          <p:nvPr>
            <p:ph type="title" idx="2"/>
          </p:nvPr>
        </p:nvSpPr>
        <p:spPr>
          <a:xfrm>
            <a:off x="720000" y="535000"/>
            <a:ext cx="45036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0"/>
          <p:cNvSpPr txBox="1">
            <a:spLocks noGrp="1"/>
          </p:cNvSpPr>
          <p:nvPr>
            <p:ph type="title"/>
          </p:nvPr>
        </p:nvSpPr>
        <p:spPr>
          <a:xfrm>
            <a:off x="336450" y="77800"/>
            <a:ext cx="48045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projects</a:t>
            </a:r>
            <a:endParaRPr/>
          </a:p>
        </p:txBody>
      </p:sp>
      <p:sp>
        <p:nvSpPr>
          <p:cNvPr id="381" name="Google Shape;381;p50"/>
          <p:cNvSpPr txBox="1">
            <a:spLocks noGrp="1"/>
          </p:cNvSpPr>
          <p:nvPr>
            <p:ph type="body" idx="1"/>
          </p:nvPr>
        </p:nvSpPr>
        <p:spPr>
          <a:xfrm>
            <a:off x="248275" y="838050"/>
            <a:ext cx="4804500" cy="2088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300"/>
              <a:t>Run this model and analysis for bus routes throughout all five boroughs. Discover which areas are increasingly favored by the algorithm and which areas are increasingly less favored.</a:t>
            </a:r>
            <a:br>
              <a:rPr lang="en" sz="1300"/>
            </a:br>
            <a:endParaRPr sz="1300"/>
          </a:p>
          <a:p>
            <a:pPr marL="457200" lvl="0" indent="-311150" algn="l" rtl="0">
              <a:spcBef>
                <a:spcPts val="0"/>
              </a:spcBef>
              <a:spcAft>
                <a:spcPts val="0"/>
              </a:spcAft>
              <a:buSzPts val="1300"/>
              <a:buChar char="●"/>
            </a:pPr>
            <a:r>
              <a:rPr lang="en" sz="1300"/>
              <a:t>Regarding areas where rideshare usage has increased and the ‘best bus route’ algorithm has begun to favor: how can we predict what these areas will be? E.g., would an uptick in construction permits help model where traffic will increase?</a:t>
            </a:r>
            <a:br>
              <a:rPr lang="en" sz="1300"/>
            </a:br>
            <a:endParaRPr sz="1300"/>
          </a:p>
          <a:p>
            <a:pPr marL="457200" lvl="0" indent="-311150" algn="l" rtl="0">
              <a:spcBef>
                <a:spcPts val="0"/>
              </a:spcBef>
              <a:spcAft>
                <a:spcPts val="0"/>
              </a:spcAft>
              <a:buSzPts val="1300"/>
              <a:buChar char="●"/>
            </a:pPr>
            <a:r>
              <a:rPr lang="en" sz="1300"/>
              <a:t>Explore more deeply the connection between commuting patterns and voting patterns. Can these patterns be used to model a future election? (see next slides)</a:t>
            </a:r>
            <a:endParaRPr sz="1300"/>
          </a:p>
        </p:txBody>
      </p:sp>
      <p:pic>
        <p:nvPicPr>
          <p:cNvPr id="382" name="Google Shape;382;p50"/>
          <p:cNvPicPr preferRelativeResize="0"/>
          <p:nvPr/>
        </p:nvPicPr>
        <p:blipFill rotWithShape="1">
          <a:blip r:embed="rId3">
            <a:alphaModFix/>
          </a:blip>
          <a:srcRect l="51695"/>
          <a:stretch/>
        </p:blipFill>
        <p:spPr>
          <a:xfrm>
            <a:off x="5416150" y="0"/>
            <a:ext cx="372785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1"/>
          <p:cNvSpPr txBox="1">
            <a:spLocks noGrp="1"/>
          </p:cNvSpPr>
          <p:nvPr>
            <p:ph type="title"/>
          </p:nvPr>
        </p:nvSpPr>
        <p:spPr>
          <a:xfrm>
            <a:off x="720000" y="2559000"/>
            <a:ext cx="6000300" cy="13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Bonus mini-analysis: how morning commutes reflect a political divide in NYC</a:t>
            </a:r>
            <a:endParaRPr/>
          </a:p>
        </p:txBody>
      </p:sp>
      <p:sp>
        <p:nvSpPr>
          <p:cNvPr id="388" name="Google Shape;388;p51"/>
          <p:cNvSpPr txBox="1">
            <a:spLocks noGrp="1"/>
          </p:cNvSpPr>
          <p:nvPr>
            <p:ph type="title" idx="2"/>
          </p:nvPr>
        </p:nvSpPr>
        <p:spPr>
          <a:xfrm>
            <a:off x="720000" y="535000"/>
            <a:ext cx="45036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550325" y="306400"/>
            <a:ext cx="8031000" cy="69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t>Pandemic commutership change demonstrates divide</a:t>
            </a:r>
            <a:endParaRPr sz="2600"/>
          </a:p>
        </p:txBody>
      </p:sp>
      <p:sp>
        <p:nvSpPr>
          <p:cNvPr id="394" name="Google Shape;394;p52"/>
          <p:cNvSpPr txBox="1"/>
          <p:nvPr/>
        </p:nvSpPr>
        <p:spPr>
          <a:xfrm>
            <a:off x="305725" y="1098575"/>
            <a:ext cx="3500100" cy="1376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Q4 2019 was the last full pre-pandemic quarter and Q4 2022 was arguably the first full post-pandemic quarter.</a:t>
            </a:r>
            <a:br>
              <a:rPr lang="en" sz="1200">
                <a:solidFill>
                  <a:schemeClr val="dk1"/>
                </a:solidFill>
                <a:latin typeface="Red Hat Text"/>
                <a:ea typeface="Red Hat Text"/>
                <a:cs typeface="Red Hat Text"/>
                <a:sym typeface="Red Hat Text"/>
              </a:rPr>
            </a:br>
            <a:endParaRPr sz="1200">
              <a:solidFill>
                <a:schemeClr val="dk1"/>
              </a:solidFill>
              <a:latin typeface="Red Hat Text"/>
              <a:ea typeface="Red Hat Text"/>
              <a:cs typeface="Red Hat Text"/>
              <a:sym typeface="Red Hat Text"/>
            </a:endParaRPr>
          </a:p>
          <a:p>
            <a:pPr marL="457200" lvl="0" indent="-304800" algn="l" rtl="0">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Between these two quarters:</a:t>
            </a:r>
            <a:endParaRPr sz="1200">
              <a:solidFill>
                <a:schemeClr val="dk1"/>
              </a:solidFill>
              <a:latin typeface="Red Hat Text"/>
              <a:ea typeface="Red Hat Text"/>
              <a:cs typeface="Red Hat Text"/>
              <a:sym typeface="Red Hat Text"/>
            </a:endParaRPr>
          </a:p>
          <a:p>
            <a:pPr marL="914400" lvl="1" indent="-304800" algn="l" rtl="0">
              <a:spcBef>
                <a:spcPts val="0"/>
              </a:spcBef>
              <a:spcAft>
                <a:spcPts val="0"/>
              </a:spcAft>
              <a:buClr>
                <a:schemeClr val="dk1"/>
              </a:buClr>
              <a:buSzPts val="1200"/>
              <a:buFont typeface="Red Hat Text"/>
              <a:buChar char="○"/>
            </a:pPr>
            <a:r>
              <a:rPr lang="en" sz="1200" b="1">
                <a:solidFill>
                  <a:schemeClr val="dk1"/>
                </a:solidFill>
                <a:latin typeface="Red Hat Text"/>
                <a:ea typeface="Red Hat Text"/>
                <a:cs typeface="Red Hat Text"/>
                <a:sym typeface="Red Hat Text"/>
              </a:rPr>
              <a:t>morning commutership into Manhattan </a:t>
            </a:r>
            <a:r>
              <a:rPr lang="en" sz="1200" b="1" u="sng">
                <a:solidFill>
                  <a:schemeClr val="dk1"/>
                </a:solidFill>
                <a:latin typeface="Red Hat Text"/>
                <a:ea typeface="Red Hat Text"/>
                <a:cs typeface="Red Hat Text"/>
                <a:sym typeface="Red Hat Text"/>
              </a:rPr>
              <a:t>decreased </a:t>
            </a:r>
            <a:r>
              <a:rPr lang="en" sz="1200" b="1">
                <a:solidFill>
                  <a:schemeClr val="dk1"/>
                </a:solidFill>
                <a:latin typeface="Red Hat Text"/>
                <a:ea typeface="Red Hat Text"/>
                <a:cs typeface="Red Hat Text"/>
                <a:sym typeface="Red Hat Text"/>
              </a:rPr>
              <a:t>in Manhattan and bordering Brooklyn and Queens</a:t>
            </a:r>
            <a:r>
              <a:rPr lang="en" sz="1200">
                <a:solidFill>
                  <a:schemeClr val="dk1"/>
                </a:solidFill>
                <a:latin typeface="Red Hat Text"/>
                <a:ea typeface="Red Hat Text"/>
                <a:cs typeface="Red Hat Text"/>
                <a:sym typeface="Red Hat Text"/>
              </a:rPr>
              <a:t> – most likely reflecting an increase in remote work.</a:t>
            </a:r>
            <a:endParaRPr sz="1200">
              <a:solidFill>
                <a:schemeClr val="dk1"/>
              </a:solidFill>
              <a:latin typeface="Red Hat Text"/>
              <a:ea typeface="Red Hat Text"/>
              <a:cs typeface="Red Hat Text"/>
              <a:sym typeface="Red Hat Text"/>
            </a:endParaRPr>
          </a:p>
          <a:p>
            <a:pPr marL="914400" lvl="1" indent="-304800" algn="l" rtl="0">
              <a:spcBef>
                <a:spcPts val="0"/>
              </a:spcBef>
              <a:spcAft>
                <a:spcPts val="0"/>
              </a:spcAft>
              <a:buClr>
                <a:schemeClr val="dk1"/>
              </a:buClr>
              <a:buSzPts val="1200"/>
              <a:buFont typeface="Red Hat Text"/>
              <a:buChar char="○"/>
            </a:pPr>
            <a:r>
              <a:rPr lang="en" sz="1200" b="1">
                <a:solidFill>
                  <a:schemeClr val="dk1"/>
                </a:solidFill>
                <a:latin typeface="Red Hat Text"/>
                <a:ea typeface="Red Hat Text"/>
                <a:cs typeface="Red Hat Text"/>
                <a:sym typeface="Red Hat Text"/>
              </a:rPr>
              <a:t>morning commutership into Manhattan </a:t>
            </a:r>
            <a:r>
              <a:rPr lang="en" sz="1200" b="1" u="sng">
                <a:solidFill>
                  <a:schemeClr val="dk1"/>
                </a:solidFill>
                <a:latin typeface="Red Hat Text"/>
                <a:ea typeface="Red Hat Text"/>
                <a:cs typeface="Red Hat Text"/>
                <a:sym typeface="Red Hat Text"/>
              </a:rPr>
              <a:t>increased</a:t>
            </a:r>
            <a:r>
              <a:rPr lang="en" sz="1200" b="1">
                <a:solidFill>
                  <a:schemeClr val="dk1"/>
                </a:solidFill>
                <a:latin typeface="Red Hat Text"/>
                <a:ea typeface="Red Hat Text"/>
                <a:cs typeface="Red Hat Text"/>
                <a:sym typeface="Red Hat Text"/>
              </a:rPr>
              <a:t> in outer borough areas</a:t>
            </a:r>
            <a:r>
              <a:rPr lang="en" sz="1200">
                <a:solidFill>
                  <a:schemeClr val="dk1"/>
                </a:solidFill>
                <a:latin typeface="Red Hat Text"/>
                <a:ea typeface="Red Hat Text"/>
                <a:cs typeface="Red Hat Text"/>
                <a:sym typeface="Red Hat Text"/>
              </a:rPr>
              <a:t> – possibly reflecting a decreased faith in the subway system.</a:t>
            </a:r>
            <a:endParaRPr sz="1200">
              <a:solidFill>
                <a:schemeClr val="dk1"/>
              </a:solidFill>
              <a:latin typeface="Red Hat Text"/>
              <a:ea typeface="Red Hat Text"/>
              <a:cs typeface="Red Hat Text"/>
              <a:sym typeface="Red Hat Text"/>
            </a:endParaRPr>
          </a:p>
          <a:p>
            <a:pPr marL="0" lvl="0" indent="0" algn="l" rtl="0">
              <a:spcBef>
                <a:spcPts val="160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1600"/>
              </a:spcBef>
              <a:spcAft>
                <a:spcPts val="1000"/>
              </a:spcAft>
              <a:buNone/>
            </a:pPr>
            <a:endParaRPr>
              <a:solidFill>
                <a:schemeClr val="dk1"/>
              </a:solidFill>
              <a:latin typeface="Red Hat Text"/>
              <a:ea typeface="Red Hat Text"/>
              <a:cs typeface="Red Hat Text"/>
              <a:sym typeface="Red Hat Text"/>
            </a:endParaRPr>
          </a:p>
        </p:txBody>
      </p:sp>
      <p:pic>
        <p:nvPicPr>
          <p:cNvPr id="395" name="Google Shape;395;p52"/>
          <p:cNvPicPr preferRelativeResize="0"/>
          <p:nvPr/>
        </p:nvPicPr>
        <p:blipFill>
          <a:blip r:embed="rId3">
            <a:alphaModFix/>
          </a:blip>
          <a:stretch>
            <a:fillRect/>
          </a:stretch>
        </p:blipFill>
        <p:spPr>
          <a:xfrm>
            <a:off x="4171275" y="1296925"/>
            <a:ext cx="4568249" cy="2720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3"/>
          <p:cNvSpPr txBox="1">
            <a:spLocks noGrp="1"/>
          </p:cNvSpPr>
          <p:nvPr>
            <p:ph type="title"/>
          </p:nvPr>
        </p:nvSpPr>
        <p:spPr>
          <a:xfrm>
            <a:off x="715050" y="151825"/>
            <a:ext cx="7713900" cy="69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t>This divide reflects political divisions</a:t>
            </a:r>
            <a:endParaRPr sz="3000"/>
          </a:p>
        </p:txBody>
      </p:sp>
      <p:pic>
        <p:nvPicPr>
          <p:cNvPr id="401" name="Google Shape;401;p53"/>
          <p:cNvPicPr preferRelativeResize="0"/>
          <p:nvPr/>
        </p:nvPicPr>
        <p:blipFill>
          <a:blip r:embed="rId3">
            <a:alphaModFix/>
          </a:blip>
          <a:stretch>
            <a:fillRect/>
          </a:stretch>
        </p:blipFill>
        <p:spPr>
          <a:xfrm>
            <a:off x="952855" y="2268550"/>
            <a:ext cx="3536270" cy="2106300"/>
          </a:xfrm>
          <a:prstGeom prst="rect">
            <a:avLst/>
          </a:prstGeom>
          <a:noFill/>
          <a:ln>
            <a:noFill/>
          </a:ln>
          <a:effectLst>
            <a:outerShdw blurRad="57150" dist="19050" dir="5400000" algn="bl" rotWithShape="0">
              <a:srgbClr val="000000">
                <a:alpha val="50000"/>
              </a:srgbClr>
            </a:outerShdw>
          </a:effectLst>
        </p:spPr>
      </p:pic>
      <p:pic>
        <p:nvPicPr>
          <p:cNvPr id="402" name="Google Shape;402;p53"/>
          <p:cNvPicPr preferRelativeResize="0"/>
          <p:nvPr/>
        </p:nvPicPr>
        <p:blipFill>
          <a:blip r:embed="rId4">
            <a:alphaModFix/>
          </a:blip>
          <a:stretch>
            <a:fillRect/>
          </a:stretch>
        </p:blipFill>
        <p:spPr>
          <a:xfrm>
            <a:off x="5379300" y="2167650"/>
            <a:ext cx="2741250" cy="2207200"/>
          </a:xfrm>
          <a:prstGeom prst="rect">
            <a:avLst/>
          </a:prstGeom>
          <a:noFill/>
          <a:ln>
            <a:noFill/>
          </a:ln>
          <a:effectLst>
            <a:outerShdw blurRad="57150" dist="19050" dir="5400000" algn="bl" rotWithShape="0">
              <a:srgbClr val="000000">
                <a:alpha val="50000"/>
              </a:srgbClr>
            </a:outerShdw>
          </a:effectLst>
        </p:spPr>
      </p:pic>
      <p:sp>
        <p:nvSpPr>
          <p:cNvPr id="403" name="Google Shape;403;p53"/>
          <p:cNvSpPr txBox="1">
            <a:spLocks noGrp="1"/>
          </p:cNvSpPr>
          <p:nvPr>
            <p:ph type="subTitle" idx="4294967295"/>
          </p:nvPr>
        </p:nvSpPr>
        <p:spPr>
          <a:xfrm>
            <a:off x="773900" y="801825"/>
            <a:ext cx="70665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2021 Democratic Primary, commuter increase areas tended to vote Eric Adams or Andrew Yang, generally considered more conservative Democrats. </a:t>
            </a:r>
            <a:endParaRPr/>
          </a:p>
          <a:p>
            <a:pPr marL="0" lvl="0" indent="0" algn="l" rtl="0">
              <a:spcBef>
                <a:spcPts val="0"/>
              </a:spcBef>
              <a:spcAft>
                <a:spcPts val="0"/>
              </a:spcAft>
              <a:buNone/>
            </a:pPr>
            <a:endParaRPr/>
          </a:p>
          <a:p>
            <a:pPr marL="0" lvl="0" indent="0" algn="l" rtl="0">
              <a:spcBef>
                <a:spcPts val="0"/>
              </a:spcBef>
              <a:spcAft>
                <a:spcPts val="0"/>
              </a:spcAft>
              <a:buNone/>
            </a:pPr>
            <a:r>
              <a:rPr lang="en"/>
              <a:t>Commuter decrease areas tended to vote Wiley (progressive wing) and Garcia (centrist/technocratic wing).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subTitle" idx="1"/>
          </p:nvPr>
        </p:nvSpPr>
        <p:spPr>
          <a:xfrm>
            <a:off x="715100" y="1978975"/>
            <a:ext cx="4908300" cy="6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quickly does the MTA need to plan and implement bus routes for them to be relevant and optimal, given the changing nature of traffic needs in NYC?</a:t>
            </a:r>
            <a:endParaRPr/>
          </a:p>
        </p:txBody>
      </p:sp>
      <p:sp>
        <p:nvSpPr>
          <p:cNvPr id="165" name="Google Shape;165;p24"/>
          <p:cNvSpPr txBox="1">
            <a:spLocks noGrp="1"/>
          </p:cNvSpPr>
          <p:nvPr>
            <p:ph type="title"/>
          </p:nvPr>
        </p:nvSpPr>
        <p:spPr>
          <a:xfrm>
            <a:off x="715100" y="535000"/>
            <a:ext cx="77139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Investigation</a:t>
            </a:r>
            <a:endParaRPr/>
          </a:p>
        </p:txBody>
      </p:sp>
      <p:sp>
        <p:nvSpPr>
          <p:cNvPr id="166" name="Google Shape;166;p24"/>
          <p:cNvSpPr txBox="1">
            <a:spLocks noGrp="1"/>
          </p:cNvSpPr>
          <p:nvPr>
            <p:ph type="subTitle" idx="2"/>
          </p:nvPr>
        </p:nvSpPr>
        <p:spPr>
          <a:xfrm>
            <a:off x="715100" y="1538875"/>
            <a:ext cx="4908300" cy="51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Question</a:t>
            </a:r>
            <a:endParaRPr/>
          </a:p>
        </p:txBody>
      </p:sp>
      <p:cxnSp>
        <p:nvCxnSpPr>
          <p:cNvPr id="167" name="Google Shape;167;p24"/>
          <p:cNvCxnSpPr/>
          <p:nvPr/>
        </p:nvCxnSpPr>
        <p:spPr>
          <a:xfrm>
            <a:off x="6028375" y="4608500"/>
            <a:ext cx="226200" cy="0"/>
          </a:xfrm>
          <a:prstGeom prst="straightConnector1">
            <a:avLst/>
          </a:prstGeom>
          <a:noFill/>
          <a:ln w="19050" cap="flat" cmpd="sng">
            <a:solidFill>
              <a:srgbClr val="262626"/>
            </a:solidFill>
            <a:prstDash val="solid"/>
            <a:round/>
            <a:headEnd type="none" w="med" len="med"/>
            <a:tailEnd type="none" w="med" len="med"/>
          </a:ln>
        </p:spPr>
      </p:cxnSp>
      <p:cxnSp>
        <p:nvCxnSpPr>
          <p:cNvPr id="168" name="Google Shape;168;p24"/>
          <p:cNvCxnSpPr/>
          <p:nvPr/>
        </p:nvCxnSpPr>
        <p:spPr>
          <a:xfrm>
            <a:off x="6302825" y="4608500"/>
            <a:ext cx="2125800" cy="0"/>
          </a:xfrm>
          <a:prstGeom prst="straightConnector1">
            <a:avLst/>
          </a:prstGeom>
          <a:noFill/>
          <a:ln w="19050" cap="flat" cmpd="sng">
            <a:solidFill>
              <a:srgbClr val="262626"/>
            </a:solidFill>
            <a:prstDash val="solid"/>
            <a:round/>
            <a:headEnd type="none" w="med" len="med"/>
            <a:tailEnd type="none" w="med" len="med"/>
          </a:ln>
        </p:spPr>
      </p:cxnSp>
      <p:pic>
        <p:nvPicPr>
          <p:cNvPr id="169" name="Google Shape;169;p24"/>
          <p:cNvPicPr preferRelativeResize="0"/>
          <p:nvPr/>
        </p:nvPicPr>
        <p:blipFill rotWithShape="1">
          <a:blip r:embed="rId3">
            <a:alphaModFix/>
          </a:blip>
          <a:srcRect t="29003" b="22471"/>
          <a:stretch/>
        </p:blipFill>
        <p:spPr>
          <a:xfrm>
            <a:off x="5893700" y="2765900"/>
            <a:ext cx="2731050" cy="1749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715100" y="535000"/>
            <a:ext cx="77139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Inspiration #1: MTA’s slow process</a:t>
            </a:r>
            <a:endParaRPr/>
          </a:p>
        </p:txBody>
      </p:sp>
      <p:sp>
        <p:nvSpPr>
          <p:cNvPr id="175" name="Google Shape;175;p25"/>
          <p:cNvSpPr txBox="1">
            <a:spLocks noGrp="1"/>
          </p:cNvSpPr>
          <p:nvPr>
            <p:ph type="body" idx="1"/>
          </p:nvPr>
        </p:nvSpPr>
        <p:spPr>
          <a:xfrm>
            <a:off x="758999" y="1419450"/>
            <a:ext cx="27621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MTA released a document on the </a:t>
            </a:r>
            <a:r>
              <a:rPr lang="en" u="sng">
                <a:solidFill>
                  <a:schemeClr val="hlink"/>
                </a:solidFill>
                <a:hlinkClick r:id="rId3"/>
              </a:rPr>
              <a:t>Brooklyn bus design plan</a:t>
            </a:r>
            <a:r>
              <a:rPr lang="en"/>
              <a:t> that included a 4-year gap between first steps and the release of the draft plan. </a:t>
            </a:r>
            <a:endParaRPr/>
          </a:p>
          <a:p>
            <a:pPr marL="0" lvl="0" indent="0" algn="l" rtl="0">
              <a:spcBef>
                <a:spcPts val="0"/>
              </a:spcBef>
              <a:spcAft>
                <a:spcPts val="0"/>
              </a:spcAft>
              <a:buNone/>
            </a:pPr>
            <a:endParaRPr/>
          </a:p>
          <a:p>
            <a:pPr marL="0" lvl="0" indent="0" algn="l" rtl="0">
              <a:spcBef>
                <a:spcPts val="0"/>
              </a:spcBef>
              <a:spcAft>
                <a:spcPts val="0"/>
              </a:spcAft>
              <a:buNone/>
            </a:pPr>
            <a:r>
              <a:rPr lang="en"/>
              <a:t>Adams administration is expected to have built just </a:t>
            </a:r>
            <a:r>
              <a:rPr lang="en" u="sng">
                <a:solidFill>
                  <a:schemeClr val="hlink"/>
                </a:solidFill>
                <a:hlinkClick r:id="rId4"/>
              </a:rPr>
              <a:t>22 miles of its promised 150 new miles</a:t>
            </a:r>
            <a:r>
              <a:rPr lang="en"/>
              <a:t> of routes in 2023.</a:t>
            </a:r>
            <a:endParaRPr/>
          </a:p>
          <a:p>
            <a:pPr marL="0" lvl="0" indent="0" algn="l" rtl="0">
              <a:spcBef>
                <a:spcPts val="0"/>
              </a:spcBef>
              <a:spcAft>
                <a:spcPts val="0"/>
              </a:spcAft>
              <a:buNone/>
            </a:pPr>
            <a:endParaRPr/>
          </a:p>
          <a:p>
            <a:pPr marL="0" lvl="0" indent="0" algn="l" rtl="0">
              <a:spcBef>
                <a:spcPts val="0"/>
              </a:spcBef>
              <a:spcAft>
                <a:spcPts val="0"/>
              </a:spcAft>
              <a:buNone/>
            </a:pPr>
            <a:r>
              <a:rPr lang="en"/>
              <a:t>New routes are tied up in politics and a long review process.</a:t>
            </a:r>
            <a:endParaRPr/>
          </a:p>
          <a:p>
            <a:pPr marL="0" lvl="0" indent="0" algn="l" rtl="0">
              <a:spcBef>
                <a:spcPts val="0"/>
              </a:spcBef>
              <a:spcAft>
                <a:spcPts val="0"/>
              </a:spcAft>
              <a:buNone/>
            </a:pPr>
            <a:endParaRPr/>
          </a:p>
        </p:txBody>
      </p:sp>
      <p:pic>
        <p:nvPicPr>
          <p:cNvPr id="176" name="Google Shape;176;p25"/>
          <p:cNvPicPr preferRelativeResize="0"/>
          <p:nvPr/>
        </p:nvPicPr>
        <p:blipFill>
          <a:blip r:embed="rId5">
            <a:alphaModFix/>
          </a:blip>
          <a:stretch>
            <a:fillRect/>
          </a:stretch>
        </p:blipFill>
        <p:spPr>
          <a:xfrm>
            <a:off x="4192900" y="1838900"/>
            <a:ext cx="4658675" cy="187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subTitle" idx="1"/>
          </p:nvPr>
        </p:nvSpPr>
        <p:spPr>
          <a:xfrm>
            <a:off x="715100" y="1779825"/>
            <a:ext cx="3704100" cy="228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NYT columnist Ezra Klein: “Everything bagel liberalism” where “[government] tries to accomplish so much within a single project or policy that it ends up failing to accomplish anything at all…one problem liberals are facing at every level where they govern is that they often add too much. They do so with good intentions and then lament their poor results.”</a:t>
            </a:r>
            <a:endParaRPr/>
          </a:p>
        </p:txBody>
      </p:sp>
      <p:sp>
        <p:nvSpPr>
          <p:cNvPr id="182" name="Google Shape;182;p26"/>
          <p:cNvSpPr txBox="1">
            <a:spLocks noGrp="1"/>
          </p:cNvSpPr>
          <p:nvPr>
            <p:ph type="subTitle" idx="2"/>
          </p:nvPr>
        </p:nvSpPr>
        <p:spPr>
          <a:xfrm>
            <a:off x="4724926" y="1779825"/>
            <a:ext cx="3704100" cy="228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 Yglesias on the overusage of courts and public meetings: “We have to trust ourselves to be able to win enough of the argument enough of the time to make the changes we want to see in the country, even knowing that sometimes democratic politics will make the wrong choice. The alternative is endless rounds of stagnation and litigation, arbitrarily advantaging the status quo and whoever has the best lawyers.”</a:t>
            </a:r>
            <a:endParaRPr/>
          </a:p>
        </p:txBody>
      </p:sp>
      <p:sp>
        <p:nvSpPr>
          <p:cNvPr id="183" name="Google Shape;183;p26"/>
          <p:cNvSpPr txBox="1">
            <a:spLocks noGrp="1"/>
          </p:cNvSpPr>
          <p:nvPr>
            <p:ph type="title"/>
          </p:nvPr>
        </p:nvSpPr>
        <p:spPr>
          <a:xfrm>
            <a:off x="715100" y="306400"/>
            <a:ext cx="7713900" cy="69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Inspiration #2: pundit movement arguing for faster implementation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715100" y="535000"/>
            <a:ext cx="77139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189" name="Google Shape;189;p27"/>
          <p:cNvSpPr txBox="1">
            <a:spLocks noGrp="1"/>
          </p:cNvSpPr>
          <p:nvPr>
            <p:ph type="body" idx="1"/>
          </p:nvPr>
        </p:nvSpPr>
        <p:spPr>
          <a:xfrm>
            <a:off x="715100" y="1466525"/>
            <a:ext cx="7781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was concerned as a citizen by the MTA’s slow planning. </a:t>
            </a:r>
            <a:endParaRPr/>
          </a:p>
          <a:p>
            <a:pPr marL="0" lvl="0" indent="0" algn="l" rtl="0">
              <a:spcBef>
                <a:spcPts val="0"/>
              </a:spcBef>
              <a:spcAft>
                <a:spcPts val="0"/>
              </a:spcAft>
              <a:buNone/>
            </a:pPr>
            <a:endParaRPr/>
          </a:p>
          <a:p>
            <a:pPr marL="0" lvl="0" indent="0" algn="l" rtl="0">
              <a:spcBef>
                <a:spcPts val="0"/>
              </a:spcBef>
              <a:spcAft>
                <a:spcPts val="0"/>
              </a:spcAft>
              <a:buNone/>
            </a:pPr>
            <a:r>
              <a:rPr lang="en"/>
              <a:t>I was also intrigued by broader criticism of slow planning and implementation across many government services, especially in progressive jurisdictions.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 was curious whether the MTA’s long process has a measurable, deleterious effect on the quality of routes. </a:t>
            </a:r>
            <a:br>
              <a:rPr lang="en"/>
            </a:br>
            <a:br>
              <a:rPr lang="en"/>
            </a:br>
            <a:r>
              <a:rPr lang="en" b="1"/>
              <a:t>This led me to a basic question: are traffic patterns changing faster than the MTA can plan and implement a bus route?</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720000" y="1408000"/>
            <a:ext cx="4503600" cy="13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and processing</a:t>
            </a:r>
            <a:endParaRPr/>
          </a:p>
        </p:txBody>
      </p:sp>
      <p:sp>
        <p:nvSpPr>
          <p:cNvPr id="195" name="Google Shape;195;p28"/>
          <p:cNvSpPr txBox="1">
            <a:spLocks noGrp="1"/>
          </p:cNvSpPr>
          <p:nvPr>
            <p:ph type="title" idx="2"/>
          </p:nvPr>
        </p:nvSpPr>
        <p:spPr>
          <a:xfrm>
            <a:off x="720000" y="535000"/>
            <a:ext cx="45036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715100" y="535000"/>
            <a:ext cx="4899900" cy="6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a:p>
        </p:txBody>
      </p:sp>
      <p:sp>
        <p:nvSpPr>
          <p:cNvPr id="201" name="Google Shape;201;p29"/>
          <p:cNvSpPr txBox="1">
            <a:spLocks noGrp="1"/>
          </p:cNvSpPr>
          <p:nvPr>
            <p:ph type="body" idx="1"/>
          </p:nvPr>
        </p:nvSpPr>
        <p:spPr>
          <a:xfrm>
            <a:off x="715100" y="1233800"/>
            <a:ext cx="4296300" cy="20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NYC’s public data on for-hire vehicles aka rideshares:</a:t>
            </a:r>
            <a:endParaRPr/>
          </a:p>
          <a:p>
            <a:pPr marL="457200" lvl="0" indent="-317500" algn="l" rtl="0">
              <a:spcBef>
                <a:spcPts val="1600"/>
              </a:spcBef>
              <a:spcAft>
                <a:spcPts val="0"/>
              </a:spcAft>
              <a:buSzPts val="1400"/>
              <a:buChar char="●"/>
            </a:pPr>
            <a:r>
              <a:rPr lang="en"/>
              <a:t>43.9% of Midtown Manhattan traffic is rideshare traffic</a:t>
            </a:r>
            <a:endParaRPr/>
          </a:p>
          <a:p>
            <a:pPr marL="457200" lvl="0" indent="-317500" algn="l" rtl="0">
              <a:spcBef>
                <a:spcPts val="0"/>
              </a:spcBef>
              <a:spcAft>
                <a:spcPts val="0"/>
              </a:spcAft>
              <a:buSzPts val="1400"/>
              <a:buChar char="●"/>
            </a:pPr>
            <a:r>
              <a:rPr lang="en"/>
              <a:t>Each month contains tens of millions of rows, one for each ride.</a:t>
            </a:r>
            <a:endParaRPr/>
          </a:p>
          <a:p>
            <a:pPr marL="0" lvl="0" indent="0" algn="l" rtl="0">
              <a:spcBef>
                <a:spcPts val="1600"/>
              </a:spcBef>
              <a:spcAft>
                <a:spcPts val="0"/>
              </a:spcAft>
              <a:buNone/>
            </a:pPr>
            <a:r>
              <a:rPr lang="en"/>
              <a:t>Goal: create optimal bus routes by gauging demand through a dataset of rideshare rides that includes pickup and dropoff locations. </a:t>
            </a:r>
            <a:endParaRPr/>
          </a:p>
          <a:p>
            <a:pPr marL="0" lvl="0" indent="0" algn="l" rtl="0">
              <a:spcBef>
                <a:spcPts val="1600"/>
              </a:spcBef>
              <a:spcAft>
                <a:spcPts val="0"/>
              </a:spcAft>
              <a:buNone/>
            </a:pPr>
            <a:r>
              <a:rPr lang="en" b="1"/>
              <a:t>Ultimately, we want the bus to pick up rideshare riders instead of them calling an Uber or Lyft.</a:t>
            </a:r>
            <a:endParaRPr b="1"/>
          </a:p>
          <a:p>
            <a:pPr marL="0" lvl="0" indent="0" algn="l" rtl="0">
              <a:spcBef>
                <a:spcPts val="1600"/>
              </a:spcBef>
              <a:spcAft>
                <a:spcPts val="0"/>
              </a:spcAft>
              <a:buNone/>
            </a:pPr>
            <a:endParaRPr/>
          </a:p>
          <a:p>
            <a:pPr marL="0" lvl="0" indent="0" algn="l" rtl="0">
              <a:spcBef>
                <a:spcPts val="0"/>
              </a:spcBef>
              <a:spcAft>
                <a:spcPts val="0"/>
              </a:spcAft>
              <a:buNone/>
            </a:pPr>
            <a:endParaRPr/>
          </a:p>
        </p:txBody>
      </p:sp>
      <p:pic>
        <p:nvPicPr>
          <p:cNvPr id="202" name="Google Shape;202;p29"/>
          <p:cNvPicPr preferRelativeResize="0"/>
          <p:nvPr/>
        </p:nvPicPr>
        <p:blipFill rotWithShape="1">
          <a:blip r:embed="rId3">
            <a:alphaModFix/>
          </a:blip>
          <a:srcRect l="52079"/>
          <a:stretch/>
        </p:blipFill>
        <p:spPr>
          <a:xfrm>
            <a:off x="5496740" y="0"/>
            <a:ext cx="3647258" cy="5143501"/>
          </a:xfrm>
          <a:prstGeom prst="rect">
            <a:avLst/>
          </a:prstGeom>
          <a:noFill/>
          <a:ln>
            <a:noFill/>
          </a:ln>
        </p:spPr>
      </p:pic>
    </p:spTree>
  </p:cSld>
  <p:clrMapOvr>
    <a:masterClrMapping/>
  </p:clrMapOvr>
</p:sld>
</file>

<file path=ppt/theme/theme1.xml><?xml version="1.0" encoding="utf-8"?>
<a:theme xmlns:a="http://schemas.openxmlformats.org/drawingml/2006/main" name="Government Taxes Minitheme by Slidesgo">
  <a:themeElements>
    <a:clrScheme name="Simple Light">
      <a:dk1>
        <a:srgbClr val="263238"/>
      </a:dk1>
      <a:lt1>
        <a:srgbClr val="F6C0C0"/>
      </a:lt1>
      <a:dk2>
        <a:srgbClr val="CCCCCC"/>
      </a:dk2>
      <a:lt2>
        <a:srgbClr val="EFEFEF"/>
      </a:lt2>
      <a:accent1>
        <a:srgbClr val="FFFFFF"/>
      </a:accent1>
      <a:accent2>
        <a:srgbClr val="FFFFFF"/>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2274</Words>
  <Application>Microsoft Office PowerPoint</Application>
  <PresentationFormat>On-screen Show (16:9)</PresentationFormat>
  <Paragraphs>180</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DM Serif Display</vt:lpstr>
      <vt:lpstr>Arial</vt:lpstr>
      <vt:lpstr>Red Hat Text</vt:lpstr>
      <vt:lpstr>Red Hat Text Medium</vt:lpstr>
      <vt:lpstr>Bebas Neue</vt:lpstr>
      <vt:lpstr>Government Taxes Minitheme by Slidesgo</vt:lpstr>
      <vt:lpstr>Lessons for the MTA</vt:lpstr>
      <vt:lpstr>01 </vt:lpstr>
      <vt:lpstr>Investigation and inspiration</vt:lpstr>
      <vt:lpstr>Investigation</vt:lpstr>
      <vt:lpstr>Inspiration #1: MTA’s slow process</vt:lpstr>
      <vt:lpstr>Inspiration #2: pundit movement arguing for faster implementation</vt:lpstr>
      <vt:lpstr>Summary</vt:lpstr>
      <vt:lpstr>Data and processing</vt:lpstr>
      <vt:lpstr>Dataset</vt:lpstr>
      <vt:lpstr>Processing</vt:lpstr>
      <vt:lpstr>Exploratory data analysis</vt:lpstr>
      <vt:lpstr>Most rides are short</vt:lpstr>
      <vt:lpstr>Pandemic decline and recovery</vt:lpstr>
      <vt:lpstr>Major movement patterns are often stable</vt:lpstr>
      <vt:lpstr>Modeling the best bus route over time</vt:lpstr>
      <vt:lpstr>Process</vt:lpstr>
      <vt:lpstr>Network of taxi zones in NYC</vt:lpstr>
      <vt:lpstr>Route-finder application for drivers</vt:lpstr>
      <vt:lpstr>Custom algorithm for best bus route </vt:lpstr>
      <vt:lpstr>Running the model</vt:lpstr>
      <vt:lpstr>Evaluating the model’s results</vt:lpstr>
      <vt:lpstr>Evaluating the model’s results</vt:lpstr>
      <vt:lpstr>Conclusions</vt:lpstr>
      <vt:lpstr>Conclusion #1: the routes produced by the ‘best bus route’ algorithm are generally static over multi-year periods, indicating an underlying stability to NYC’s traffic patterns.</vt:lpstr>
      <vt:lpstr>Conclusion #2: Pandemic change was mostly temporary.</vt:lpstr>
      <vt:lpstr>Conclusion #3: While not the rule, some routes do change over time.</vt:lpstr>
      <vt:lpstr>Conclusion #4: Optimizing for number of rideshares and rideshare cost produced similar results.</vt:lpstr>
      <vt:lpstr>Takeaways for the MTA</vt:lpstr>
      <vt:lpstr>Resources</vt:lpstr>
      <vt:lpstr>Future projects</vt:lpstr>
      <vt:lpstr>Bonus mini-analysis: how morning commutes reflect a political divide in NYC</vt:lpstr>
      <vt:lpstr>Pandemic commutership change demonstrates divide</vt:lpstr>
      <vt:lpstr>This divide reflects political divisions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Lessons for the MTA</dc:title>
  <cp:lastModifiedBy>Evan Spiller</cp:lastModifiedBy>
  <cp:revision>1</cp:revision>
  <dcterms:modified xsi:type="dcterms:W3CDTF">2023-08-31T20:42:18Z</dcterms:modified>
</cp:coreProperties>
</file>